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drawings/drawing1.xml" ContentType="application/vnd.openxmlformats-officedocument.drawingml.chartshapes+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6" r:id="rId4"/>
    <p:sldId id="287" r:id="rId5"/>
    <p:sldId id="258" r:id="rId6"/>
    <p:sldId id="273" r:id="rId7"/>
    <p:sldId id="278" r:id="rId8"/>
    <p:sldId id="260" r:id="rId9"/>
    <p:sldId id="261" r:id="rId10"/>
    <p:sldId id="279" r:id="rId11"/>
    <p:sldId id="263" r:id="rId12"/>
    <p:sldId id="274" r:id="rId13"/>
    <p:sldId id="277" r:id="rId14"/>
    <p:sldId id="275" r:id="rId15"/>
    <p:sldId id="270" r:id="rId16"/>
    <p:sldId id="276" r:id="rId17"/>
    <p:sldId id="283" r:id="rId18"/>
    <p:sldId id="284" r:id="rId19"/>
    <p:sldId id="285" r:id="rId20"/>
    <p:sldId id="271" r:id="rId21"/>
    <p:sldId id="272" r:id="rId22"/>
    <p:sldId id="269" r:id="rId23"/>
    <p:sldId id="268" r:id="rId24"/>
    <p:sldId id="267"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6" d="100"/>
          <a:sy n="116" d="100"/>
        </p:scale>
        <p:origin x="-384" y="-11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_____Microsoft_Office_Excel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uk-UA"/>
  <c:chart>
    <c:autoTitleDeleted val="1"/>
    <c:plotArea>
      <c:layout/>
      <c:barChart>
        <c:barDir val="col"/>
        <c:grouping val="clustered"/>
        <c:ser>
          <c:idx val="0"/>
          <c:order val="0"/>
          <c:tx>
            <c:strRef>
              <c:f>Лист1!$B$1</c:f>
              <c:strCache>
                <c:ptCount val="1"/>
                <c:pt idx="0">
                  <c:v>Functions</c:v>
                </c:pt>
              </c:strCache>
            </c:strRef>
          </c:tx>
          <c:cat>
            <c:strRef>
              <c:f>Лист1!$A$2:$A$8</c:f>
              <c:strCache>
                <c:ptCount val="7"/>
                <c:pt idx="0">
                  <c:v>Searching for spots</c:v>
                </c:pt>
                <c:pt idx="1">
                  <c:v>Data about spots</c:v>
                </c:pt>
                <c:pt idx="2">
                  <c:v>Updating data about spots</c:v>
                </c:pt>
                <c:pt idx="3">
                  <c:v>Spot statistic</c:v>
                </c:pt>
                <c:pt idx="4">
                  <c:v>Reviews</c:v>
                </c:pt>
                <c:pt idx="5">
                  <c:v>Spot rating</c:v>
                </c:pt>
                <c:pt idx="6">
                  <c:v>Multilanguage</c:v>
                </c:pt>
              </c:strCache>
            </c:strRef>
          </c:cat>
          <c:val>
            <c:numRef>
              <c:f>Лист1!$B$2:$B$8</c:f>
              <c:numCache>
                <c:formatCode>0%</c:formatCode>
                <c:ptCount val="7"/>
                <c:pt idx="0">
                  <c:v>0.8</c:v>
                </c:pt>
                <c:pt idx="1">
                  <c:v>0.8</c:v>
                </c:pt>
                <c:pt idx="2">
                  <c:v>0.75000000000000022</c:v>
                </c:pt>
                <c:pt idx="3">
                  <c:v>0.65000000000000024</c:v>
                </c:pt>
                <c:pt idx="4">
                  <c:v>0.5</c:v>
                </c:pt>
                <c:pt idx="5">
                  <c:v>0.4</c:v>
                </c:pt>
                <c:pt idx="6">
                  <c:v>0.3000000000000001</c:v>
                </c:pt>
              </c:numCache>
            </c:numRef>
          </c:val>
        </c:ser>
        <c:axId val="90337664"/>
        <c:axId val="90339200"/>
      </c:barChart>
      <c:catAx>
        <c:axId val="90337664"/>
        <c:scaling>
          <c:orientation val="minMax"/>
        </c:scaling>
        <c:axPos val="b"/>
        <c:tickLblPos val="nextTo"/>
        <c:crossAx val="90339200"/>
        <c:crosses val="autoZero"/>
        <c:auto val="1"/>
        <c:lblAlgn val="ctr"/>
        <c:lblOffset val="100"/>
      </c:catAx>
      <c:valAx>
        <c:axId val="90339200"/>
        <c:scaling>
          <c:orientation val="minMax"/>
        </c:scaling>
        <c:axPos val="l"/>
        <c:majorGridlines/>
        <c:numFmt formatCode="0%" sourceLinked="1"/>
        <c:tickLblPos val="nextTo"/>
        <c:crossAx val="90337664"/>
        <c:crosses val="autoZero"/>
        <c:crossBetween val="between"/>
      </c:valAx>
    </c:plotArea>
    <c:legend>
      <c:legendPos val="r"/>
      <c:layout/>
    </c:legend>
    <c:plotVisOnly val="1"/>
  </c:chart>
  <c:txPr>
    <a:bodyPr/>
    <a:lstStyle/>
    <a:p>
      <a:pPr>
        <a:defRPr sz="1800"/>
      </a:pPr>
      <a:endParaRPr lang="uk-UA"/>
    </a:p>
  </c:txPr>
  <c:externalData r:id="rId1"/>
  <c:userShapes r:id="rId2"/>
</c:chartSpace>
</file>

<file path=ppt/drawings/drawing1.xml><?xml version="1.0" encoding="utf-8"?>
<c:userShapes xmlns:c="http://schemas.openxmlformats.org/drawingml/2006/chart">
  <cdr:relSizeAnchor xmlns:cdr="http://schemas.openxmlformats.org/drawingml/2006/chartDrawing">
    <cdr:from>
      <cdr:x>0.14384</cdr:x>
      <cdr:y>0.47378</cdr:y>
    </cdr:from>
    <cdr:to>
      <cdr:x>0.27304</cdr:x>
      <cdr:y>0.4753</cdr:y>
    </cdr:to>
    <cdr:sp macro="" textlink="">
      <cdr:nvSpPr>
        <cdr:cNvPr id="5" name="Прямая соединительная линия 4"/>
        <cdr:cNvSpPr/>
      </cdr:nvSpPr>
      <cdr:spPr>
        <a:xfrm xmlns:a="http://schemas.openxmlformats.org/drawingml/2006/main">
          <a:off x="1375719" y="2567231"/>
          <a:ext cx="1235675" cy="823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dr:relSizeAnchor xmlns:cdr="http://schemas.openxmlformats.org/drawingml/2006/chartDrawing">
    <cdr:from>
      <cdr:x>0.27132</cdr:x>
      <cdr:y>0.42361</cdr:y>
    </cdr:from>
    <cdr:to>
      <cdr:x>0.35401</cdr:x>
      <cdr:y>0.47834</cdr:y>
    </cdr:to>
    <cdr:sp macro="" textlink="">
      <cdr:nvSpPr>
        <cdr:cNvPr id="9" name="Прямая соединительная линия 8"/>
        <cdr:cNvSpPr/>
      </cdr:nvSpPr>
      <cdr:spPr>
        <a:xfrm xmlns:a="http://schemas.openxmlformats.org/drawingml/2006/main" flipV="1">
          <a:off x="2594919" y="2295383"/>
          <a:ext cx="790832" cy="296562"/>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dr:relSizeAnchor xmlns:cdr="http://schemas.openxmlformats.org/drawingml/2006/chartDrawing">
    <cdr:from>
      <cdr:x>0.35659</cdr:x>
      <cdr:y>0.37192</cdr:y>
    </cdr:from>
    <cdr:to>
      <cdr:x>0.46425</cdr:x>
      <cdr:y>0.42361</cdr:y>
    </cdr:to>
    <cdr:sp macro="" textlink="">
      <cdr:nvSpPr>
        <cdr:cNvPr id="11" name="Прямая соединительная линия 10"/>
        <cdr:cNvSpPr/>
      </cdr:nvSpPr>
      <cdr:spPr>
        <a:xfrm xmlns:a="http://schemas.openxmlformats.org/drawingml/2006/main" flipV="1">
          <a:off x="3410465" y="2015296"/>
          <a:ext cx="1029729" cy="280087"/>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dr:relSizeAnchor xmlns:cdr="http://schemas.openxmlformats.org/drawingml/2006/chartDrawing">
    <cdr:from>
      <cdr:x>0.46425</cdr:x>
      <cdr:y>0.32327</cdr:y>
    </cdr:from>
    <cdr:to>
      <cdr:x>0.57623</cdr:x>
      <cdr:y>0.37192</cdr:y>
    </cdr:to>
    <cdr:sp macro="" textlink="">
      <cdr:nvSpPr>
        <cdr:cNvPr id="13" name="Прямая соединительная линия 12"/>
        <cdr:cNvSpPr/>
      </cdr:nvSpPr>
      <cdr:spPr>
        <a:xfrm xmlns:a="http://schemas.openxmlformats.org/drawingml/2006/main" flipV="1">
          <a:off x="4440194" y="1751685"/>
          <a:ext cx="1070919" cy="263611"/>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dr:relSizeAnchor xmlns:cdr="http://schemas.openxmlformats.org/drawingml/2006/chartDrawing">
    <cdr:from>
      <cdr:x>0.57709</cdr:x>
      <cdr:y>0.22141</cdr:y>
    </cdr:from>
    <cdr:to>
      <cdr:x>0.68648</cdr:x>
      <cdr:y>0.32175</cdr:y>
    </cdr:to>
    <cdr:sp macro="" textlink="">
      <cdr:nvSpPr>
        <cdr:cNvPr id="15" name="Прямая соединительная линия 14"/>
        <cdr:cNvSpPr/>
      </cdr:nvSpPr>
      <cdr:spPr>
        <a:xfrm xmlns:a="http://schemas.openxmlformats.org/drawingml/2006/main" flipV="1">
          <a:off x="5519351" y="1199750"/>
          <a:ext cx="1046206" cy="543698"/>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dr:relSizeAnchor xmlns:cdr="http://schemas.openxmlformats.org/drawingml/2006/chartDrawing">
    <cdr:from>
      <cdr:x>0.68648</cdr:x>
      <cdr:y>0.11955</cdr:y>
    </cdr:from>
    <cdr:to>
      <cdr:x>0.80879</cdr:x>
      <cdr:y>0.22141</cdr:y>
    </cdr:to>
    <cdr:sp macro="" textlink="">
      <cdr:nvSpPr>
        <cdr:cNvPr id="17" name="Прямая соединительная линия 16"/>
        <cdr:cNvSpPr/>
      </cdr:nvSpPr>
      <cdr:spPr>
        <a:xfrm xmlns:a="http://schemas.openxmlformats.org/drawingml/2006/main" flipV="1">
          <a:off x="6565557" y="647815"/>
          <a:ext cx="1169773" cy="551935"/>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uk-UA"/>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2EBFD410-3C7D-4D1B-B74D-86004013C13D}" type="datetimeFigureOut">
              <a:rPr lang="ru-RU" smtClean="0"/>
              <a:pPr/>
              <a:t>03.06.2018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118445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EBFD410-3C7D-4D1B-B74D-86004013C13D}" type="datetimeFigureOut">
              <a:rPr lang="ru-RU" smtClean="0"/>
              <a:pPr/>
              <a:t>03.06.2018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3757049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EBFD410-3C7D-4D1B-B74D-86004013C13D}" type="datetimeFigureOut">
              <a:rPr lang="ru-RU" smtClean="0"/>
              <a:pPr/>
              <a:t>03.06.2018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696980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EBFD410-3C7D-4D1B-B74D-86004013C13D}" type="datetimeFigureOut">
              <a:rPr lang="ru-RU" smtClean="0"/>
              <a:pPr/>
              <a:t>03.06.2018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148103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2EBFD410-3C7D-4D1B-B74D-86004013C13D}" type="datetimeFigureOut">
              <a:rPr lang="ru-RU" smtClean="0"/>
              <a:pPr/>
              <a:t>03.06.2018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1527352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2EBFD410-3C7D-4D1B-B74D-86004013C13D}" type="datetimeFigureOut">
              <a:rPr lang="ru-RU" smtClean="0"/>
              <a:pPr/>
              <a:t>03.06.2018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1809473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2EBFD410-3C7D-4D1B-B74D-86004013C13D}" type="datetimeFigureOut">
              <a:rPr lang="ru-RU" smtClean="0"/>
              <a:pPr/>
              <a:t>03.06.2018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199324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2EBFD410-3C7D-4D1B-B74D-86004013C13D}" type="datetimeFigureOut">
              <a:rPr lang="ru-RU" smtClean="0"/>
              <a:pPr/>
              <a:t>03.06.2018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2374028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EBFD410-3C7D-4D1B-B74D-86004013C13D}" type="datetimeFigureOut">
              <a:rPr lang="ru-RU" smtClean="0"/>
              <a:pPr/>
              <a:t>03.06.2018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1440446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EBFD410-3C7D-4D1B-B74D-86004013C13D}" type="datetimeFigureOut">
              <a:rPr lang="ru-RU" smtClean="0"/>
              <a:pPr/>
              <a:t>03.06.2018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451333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EBFD410-3C7D-4D1B-B74D-86004013C13D}" type="datetimeFigureOut">
              <a:rPr lang="ru-RU" smtClean="0"/>
              <a:pPr/>
              <a:t>03.06.2018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222703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FD410-3C7D-4D1B-B74D-86004013C13D}" type="datetimeFigureOut">
              <a:rPr lang="ru-RU" smtClean="0"/>
              <a:pPr/>
              <a:t>03.06.2018</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D284C0-2180-4F03-A442-92914DC9DAD3}" type="slidenum">
              <a:rPr lang="ru-RU" smtClean="0"/>
              <a:pPr/>
              <a:t>‹#›</a:t>
            </a:fld>
            <a:endParaRPr lang="ru-RU"/>
          </a:p>
        </p:txBody>
      </p:sp>
    </p:spTree>
    <p:extLst>
      <p:ext uri="{BB962C8B-B14F-4D97-AF65-F5344CB8AC3E}">
        <p14:creationId xmlns:p14="http://schemas.microsoft.com/office/powerpoint/2010/main" xmlns="" val="3542058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8000"/>
            <a:lum/>
          </a:blip>
          <a:srcRect/>
          <a:stretch>
            <a:fillRect t="-17000" b="-17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70280" y="1214438"/>
            <a:ext cx="9144000" cy="2387600"/>
          </a:xfrm>
        </p:spPr>
        <p:txBody>
          <a:bodyPr>
            <a:noAutofit/>
          </a:bodyPr>
          <a:lstStyle/>
          <a:p>
            <a:r>
              <a:rPr lang="en-US" sz="13800" b="1" dirty="0" err="1" smtClean="0">
                <a:ln w="12700">
                  <a:solidFill>
                    <a:schemeClr val="tx2">
                      <a:lumMod val="75000"/>
                    </a:schemeClr>
                  </a:solidFill>
                  <a:prstDash val="solid"/>
                </a:ln>
                <a:solidFill>
                  <a:schemeClr val="accent1">
                    <a:lumMod val="50000"/>
                  </a:schemeClr>
                </a:solidFill>
                <a:effectLst>
                  <a:outerShdw dist="38100" dir="2640000" algn="bl" rotWithShape="0">
                    <a:schemeClr val="tx2">
                      <a:lumMod val="75000"/>
                    </a:schemeClr>
                  </a:outerShdw>
                </a:effectLst>
              </a:rPr>
              <a:t>FishingPlace</a:t>
            </a:r>
            <a:endParaRPr lang="ru-RU" sz="13800" b="1" dirty="0">
              <a:ln w="12700">
                <a:solidFill>
                  <a:schemeClr val="tx2">
                    <a:lumMod val="75000"/>
                  </a:schemeClr>
                </a:solidFill>
                <a:prstDash val="solid"/>
              </a:ln>
              <a:solidFill>
                <a:schemeClr val="accent1">
                  <a:lumMod val="50000"/>
                </a:schemeClr>
              </a:solidFill>
              <a:effectLst>
                <a:outerShdw dist="38100" dir="2640000" algn="bl" rotWithShape="0">
                  <a:schemeClr val="tx2">
                    <a:lumMod val="75000"/>
                  </a:schemeClr>
                </a:outerShdw>
              </a:effectLst>
            </a:endParaRPr>
          </a:p>
        </p:txBody>
      </p:sp>
      <p:sp>
        <p:nvSpPr>
          <p:cNvPr id="3" name="Подзаголовок 2"/>
          <p:cNvSpPr>
            <a:spLocks noGrp="1"/>
          </p:cNvSpPr>
          <p:nvPr>
            <p:ph type="subTitle" idx="1"/>
          </p:nvPr>
        </p:nvSpPr>
        <p:spPr/>
        <p:txBody>
          <a:bodyPr/>
          <a:lstStyle/>
          <a:p>
            <a:endParaRPr lang="ru-RU"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906000" y="2862581"/>
            <a:ext cx="2286000" cy="2095500"/>
          </a:xfrm>
          <a:prstGeom prst="rect">
            <a:avLst/>
          </a:prstGeom>
        </p:spPr>
      </p:pic>
    </p:spTree>
    <p:extLst>
      <p:ext uri="{BB962C8B-B14F-4D97-AF65-F5344CB8AC3E}">
        <p14:creationId xmlns:p14="http://schemas.microsoft.com/office/powerpoint/2010/main" xmlns="" val="2370973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6000" b="-6000"/>
          </a:stretch>
        </a:blipFill>
        <a:effectLst/>
      </p:bgPr>
    </p:bg>
    <p:spTree>
      <p:nvGrpSpPr>
        <p:cNvPr id="1" name=""/>
        <p:cNvGrpSpPr/>
        <p:nvPr/>
      </p:nvGrpSpPr>
      <p:grpSpPr>
        <a:xfrm>
          <a:off x="0" y="0"/>
          <a:ext cx="0" cy="0"/>
          <a:chOff x="0" y="0"/>
          <a:chExt cx="0" cy="0"/>
        </a:xfrm>
      </p:grpSpPr>
      <p:sp>
        <p:nvSpPr>
          <p:cNvPr id="4" name="Прямоугольник 3"/>
          <p:cNvSpPr/>
          <p:nvPr/>
        </p:nvSpPr>
        <p:spPr>
          <a:xfrm>
            <a:off x="0" y="87086"/>
            <a:ext cx="12192000" cy="72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 </a:t>
            </a:r>
            <a:r>
              <a:rPr lang="en-US" sz="4400" b="1" dirty="0" smtClean="0">
                <a:solidFill>
                  <a:srgbClr val="003300"/>
                </a:solidFill>
              </a:rPr>
              <a:t>Document Delta Vision</a:t>
            </a:r>
            <a:endParaRPr lang="ru-RU" sz="4400" b="1" dirty="0">
              <a:solidFill>
                <a:srgbClr val="003300"/>
              </a:solidFill>
            </a:endParaRPr>
          </a:p>
        </p:txBody>
      </p:sp>
      <p:sp>
        <p:nvSpPr>
          <p:cNvPr id="5" name="Прямоугольник 4"/>
          <p:cNvSpPr/>
          <p:nvPr/>
        </p:nvSpPr>
        <p:spPr>
          <a:xfrm>
            <a:off x="5148218" y="950787"/>
            <a:ext cx="5808616" cy="2677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300"/>
                </a:solidFill>
              </a:rPr>
              <a:t>This document includes changes in comparison with the previous version of both the concept document and the software product itself.</a:t>
            </a:r>
            <a:endParaRPr lang="ru-RU" sz="2400" b="1" dirty="0">
              <a:solidFill>
                <a:srgbClr val="003300"/>
              </a:solidFill>
            </a:endParaRPr>
          </a:p>
        </p:txBody>
      </p:sp>
      <p:pic>
        <p:nvPicPr>
          <p:cNvPr id="7" name="Рисунок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72271" y="353001"/>
            <a:ext cx="3873456" cy="3873456"/>
          </a:xfrm>
          <a:prstGeom prst="rect">
            <a:avLst/>
          </a:prstGeom>
        </p:spPr>
      </p:pic>
      <p:sp>
        <p:nvSpPr>
          <p:cNvPr id="9" name="Прямоугольник 8"/>
          <p:cNvSpPr/>
          <p:nvPr/>
        </p:nvSpPr>
        <p:spPr>
          <a:xfrm>
            <a:off x="1887266" y="4023562"/>
            <a:ext cx="6714305" cy="2677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400" b="1" dirty="0" smtClean="0">
                <a:solidFill>
                  <a:srgbClr val="003300"/>
                </a:solidFill>
              </a:rPr>
              <a:t>It was added </a:t>
            </a:r>
            <a:r>
              <a:rPr lang="en-US" sz="2400" b="1" dirty="0">
                <a:solidFill>
                  <a:srgbClr val="003300"/>
                </a:solidFill>
              </a:rPr>
              <a:t>features such </a:t>
            </a:r>
            <a:r>
              <a:rPr lang="en-US" sz="2400" b="1" dirty="0" smtClean="0">
                <a:solidFill>
                  <a:srgbClr val="003300"/>
                </a:solidFill>
              </a:rPr>
              <a:t>as the ability to comment on the location, </a:t>
            </a:r>
            <a:r>
              <a:rPr lang="en-US" sz="2400" b="1" dirty="0">
                <a:solidFill>
                  <a:srgbClr val="003300"/>
                </a:solidFill>
              </a:rPr>
              <a:t>a map with the location of stores, adding a rating for the store.</a:t>
            </a:r>
            <a:br>
              <a:rPr lang="en-US" sz="2400" b="1" dirty="0">
                <a:solidFill>
                  <a:srgbClr val="003300"/>
                </a:solidFill>
              </a:rPr>
            </a:br>
            <a:r>
              <a:rPr lang="en-US" sz="2400" b="1" dirty="0">
                <a:solidFill>
                  <a:srgbClr val="003300"/>
                </a:solidFill>
              </a:rPr>
              <a:t>• The version of the software product at the time of writing the concept document is 1.1.0.</a:t>
            </a:r>
            <a:endParaRPr lang="ru-RU" sz="2400" b="1" dirty="0">
              <a:solidFill>
                <a:srgbClr val="003300"/>
              </a:solidFill>
            </a:endParaRPr>
          </a:p>
        </p:txBody>
      </p:sp>
    </p:spTree>
    <p:extLst>
      <p:ext uri="{BB962C8B-B14F-4D97-AF65-F5344CB8AC3E}">
        <p14:creationId xmlns:p14="http://schemas.microsoft.com/office/powerpoint/2010/main" xmlns="" val="609270611"/>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84000"/>
            <a:lum/>
          </a:blip>
          <a:srcRect/>
          <a:stretch>
            <a:fillRect t="-17000" b="-17000"/>
          </a:stretch>
        </a:blipFill>
        <a:effectLst/>
      </p:bgPr>
    </p:bg>
    <p:spTree>
      <p:nvGrpSpPr>
        <p:cNvPr id="1" name=""/>
        <p:cNvGrpSpPr/>
        <p:nvPr/>
      </p:nvGrpSpPr>
      <p:grpSpPr>
        <a:xfrm>
          <a:off x="0" y="0"/>
          <a:ext cx="0" cy="0"/>
          <a:chOff x="0" y="0"/>
          <a:chExt cx="0" cy="0"/>
        </a:xfrm>
      </p:grpSpPr>
      <p:sp>
        <p:nvSpPr>
          <p:cNvPr id="5" name="Прямоугольник 4"/>
          <p:cNvSpPr/>
          <p:nvPr/>
        </p:nvSpPr>
        <p:spPr>
          <a:xfrm>
            <a:off x="0" y="87086"/>
            <a:ext cx="12192000" cy="72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 </a:t>
            </a:r>
            <a:r>
              <a:rPr lang="en-US" sz="4400" b="1" dirty="0" smtClean="0">
                <a:solidFill>
                  <a:srgbClr val="003300"/>
                </a:solidFill>
              </a:rPr>
              <a:t>Document Delta Vision</a:t>
            </a:r>
            <a:endParaRPr lang="ru-RU" sz="4400" b="1" dirty="0">
              <a:solidFill>
                <a:srgbClr val="003300"/>
              </a:solidFill>
            </a:endParaRPr>
          </a:p>
        </p:txBody>
      </p:sp>
      <p:pic>
        <p:nvPicPr>
          <p:cNvPr id="6" name="Рисунок 5"/>
          <p:cNvPicPr/>
          <p:nvPr/>
        </p:nvPicPr>
        <p:blipFill rotWithShape="1">
          <a:blip r:embed="rId3" cstate="print"/>
          <a:srcRect l="23157" t="16227" r="24121" b="22745"/>
          <a:stretch/>
        </p:blipFill>
        <p:spPr bwMode="auto">
          <a:xfrm>
            <a:off x="1579880" y="1007744"/>
            <a:ext cx="9032239" cy="5667376"/>
          </a:xfrm>
          <a:prstGeom prst="rect">
            <a:avLst/>
          </a:prstGeom>
          <a:ln>
            <a:noFill/>
          </a:ln>
          <a:extLst>
            <a:ext uri="{53640926-AAD7-44D8-BBD7-CCE9431645EC}">
              <a14:shadowObscured xmlns:a14="http://schemas.microsoft.com/office/drawing/2010/main" xmlns=""/>
            </a:ext>
          </a:extLst>
        </p:spPr>
      </p:pic>
      <p:pic>
        <p:nvPicPr>
          <p:cNvPr id="7" name="Рисунок 6"/>
          <p:cNvPicPr/>
          <p:nvPr/>
        </p:nvPicPr>
        <p:blipFill rotWithShape="1">
          <a:blip r:embed="rId4" cstate="print"/>
          <a:srcRect l="23021" t="24947" r="24530" b="13543"/>
          <a:stretch/>
        </p:blipFill>
        <p:spPr bwMode="auto">
          <a:xfrm>
            <a:off x="4338320" y="1121410"/>
            <a:ext cx="7318375" cy="5299710"/>
          </a:xfrm>
          <a:prstGeom prst="rect">
            <a:avLst/>
          </a:prstGeom>
          <a:ln>
            <a:noFill/>
          </a:ln>
          <a:extLst>
            <a:ext uri="{53640926-AAD7-44D8-BBD7-CCE9431645EC}">
              <a14:shadowObscured xmlns:a14="http://schemas.microsoft.com/office/drawing/2010/main" xmlns=""/>
            </a:ext>
          </a:extLst>
        </p:spPr>
      </p:pic>
      <p:pic>
        <p:nvPicPr>
          <p:cNvPr id="8" name="Рисунок 7"/>
          <p:cNvPicPr/>
          <p:nvPr/>
        </p:nvPicPr>
        <p:blipFill rotWithShape="1">
          <a:blip r:embed="rId5" cstate="print"/>
          <a:srcRect l="23157" t="31970" r="24128" b="7005"/>
          <a:stretch/>
        </p:blipFill>
        <p:spPr bwMode="auto">
          <a:xfrm>
            <a:off x="1579880" y="1200784"/>
            <a:ext cx="7086600" cy="5220336"/>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96212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46000">
              <a:schemeClr val="accent1">
                <a:lumMod val="60000"/>
                <a:lumOff val="40000"/>
              </a:schemeClr>
            </a:gs>
            <a:gs pos="100000">
              <a:schemeClr val="accent1">
                <a:lumMod val="20000"/>
                <a:lumOff val="8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pSp>
        <p:nvGrpSpPr>
          <p:cNvPr id="6" name="Группа 5"/>
          <p:cNvGrpSpPr/>
          <p:nvPr/>
        </p:nvGrpSpPr>
        <p:grpSpPr>
          <a:xfrm>
            <a:off x="976088" y="772456"/>
            <a:ext cx="10044058" cy="5661970"/>
            <a:chOff x="54864" y="-107865"/>
            <a:chExt cx="6966158" cy="8650621"/>
          </a:xfrm>
        </p:grpSpPr>
        <p:grpSp>
          <p:nvGrpSpPr>
            <p:cNvPr id="7" name="Группа 6"/>
            <p:cNvGrpSpPr/>
            <p:nvPr/>
          </p:nvGrpSpPr>
          <p:grpSpPr>
            <a:xfrm>
              <a:off x="54864" y="7508264"/>
              <a:ext cx="6397977" cy="1034492"/>
              <a:chOff x="-2130552" y="778280"/>
              <a:chExt cx="6397977" cy="1034492"/>
            </a:xfrm>
          </p:grpSpPr>
          <p:sp>
            <p:nvSpPr>
              <p:cNvPr id="32" name="Овал 31"/>
              <p:cNvSpPr/>
              <p:nvPr/>
            </p:nvSpPr>
            <p:spPr>
              <a:xfrm>
                <a:off x="-2130552" y="778280"/>
                <a:ext cx="2445662" cy="1034492"/>
              </a:xfrm>
              <a:prstGeom prst="ellipse">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US" sz="1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Administrator</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p>
            </p:txBody>
          </p:sp>
          <p:cxnSp>
            <p:nvCxnSpPr>
              <p:cNvPr id="33" name="Прямая со стрелкой 32"/>
              <p:cNvCxnSpPr>
                <a:stCxn id="32" idx="6"/>
              </p:cNvCxnSpPr>
              <p:nvPr/>
            </p:nvCxnSpPr>
            <p:spPr>
              <a:xfrm>
                <a:off x="315110" y="1295526"/>
                <a:ext cx="1353645" cy="1826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Скругленный прямоугольник 33"/>
              <p:cNvSpPr/>
              <p:nvPr/>
            </p:nvSpPr>
            <p:spPr>
              <a:xfrm>
                <a:off x="1675091" y="778333"/>
                <a:ext cx="2592334" cy="951923"/>
              </a:xfrm>
              <a:prstGeom prst="roundRect">
                <a:avLst/>
              </a:prstGeom>
              <a:ln/>
            </p:spPr>
            <p:style>
              <a:lnRef idx="1">
                <a:schemeClr val="accent5"/>
              </a:lnRef>
              <a:fillRef idx="3">
                <a:schemeClr val="accent5"/>
              </a:fillRef>
              <a:effectRef idx="2">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342900" lvl="0" indent="-342900">
                  <a:lnSpc>
                    <a:spcPct val="107000"/>
                  </a:lnSpc>
                  <a:spcAft>
                    <a:spcPts val="0"/>
                  </a:spcAft>
                  <a:buFont typeface="Symbol" panose="05050102010706020507" pitchFamily="18" charset="2"/>
                  <a:buChar char=""/>
                </a:pPr>
                <a:r>
                  <a:rPr lang="en-US" sz="1100" dirty="0">
                    <a:ea typeface="Calibri" panose="020F0502020204030204" pitchFamily="34" charset="0"/>
                    <a:cs typeface="Times New Roman" panose="02020603050405020304" pitchFamily="18" charset="0"/>
                  </a:rPr>
                  <a:t>T</a:t>
                </a:r>
                <a:r>
                  <a:rPr lang="en-US" sz="1100" dirty="0" smtClean="0">
                    <a:ea typeface="Calibri" panose="020F0502020204030204" pitchFamily="34" charset="0"/>
                    <a:cs typeface="Times New Roman" panose="02020603050405020304" pitchFamily="18" charset="0"/>
                  </a:rPr>
                  <a:t>o </a:t>
                </a:r>
                <a:r>
                  <a:rPr lang="en-US" sz="1100" dirty="0">
                    <a:ea typeface="Calibri" panose="020F0502020204030204" pitchFamily="34" charset="0"/>
                    <a:cs typeface="Times New Roman" panose="02020603050405020304" pitchFamily="18" charset="0"/>
                  </a:rPr>
                  <a:t>consider </a:t>
                </a:r>
                <a:r>
                  <a:rPr lang="en-US" sz="1100" dirty="0" smtClean="0">
                    <a:ea typeface="Calibri" panose="020F0502020204030204" pitchFamily="34" charset="0"/>
                    <a:cs typeface="Times New Roman" panose="02020603050405020304" pitchFamily="18" charset="0"/>
                  </a:rPr>
                  <a:t>complaints</a:t>
                </a:r>
                <a:endParaRPr lang="ru-RU" sz="1100" dirty="0" smtClean="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ru-RU" sz="1100" dirty="0" smtClean="0">
                    <a:effectLst/>
                    <a:ea typeface="Calibri" panose="020F0502020204030204" pitchFamily="34" charset="0"/>
                    <a:cs typeface="Times New Roman" panose="02020603050405020304" pitchFamily="18" charset="0"/>
                  </a:rPr>
                  <a:t> </a:t>
                </a:r>
                <a:r>
                  <a:rPr lang="en-US" sz="1100" dirty="0" smtClean="0">
                    <a:effectLst/>
                    <a:ea typeface="Calibri" panose="020F0502020204030204" pitchFamily="34" charset="0"/>
                    <a:cs typeface="Times New Roman" panose="02020603050405020304" pitchFamily="18" charset="0"/>
                  </a:rPr>
                  <a:t>Deleting stores with poor rating from catalog</a:t>
                </a:r>
                <a:endParaRPr lang="ru-RU" sz="1100" dirty="0">
                  <a:effectLst/>
                  <a:ea typeface="Calibri" panose="020F0502020204030204" pitchFamily="34" charset="0"/>
                  <a:cs typeface="Times New Roman" panose="02020603050405020304" pitchFamily="18" charset="0"/>
                </a:endParaRPr>
              </a:p>
            </p:txBody>
          </p:sp>
        </p:grpSp>
        <p:grpSp>
          <p:nvGrpSpPr>
            <p:cNvPr id="8" name="Группа 7"/>
            <p:cNvGrpSpPr/>
            <p:nvPr/>
          </p:nvGrpSpPr>
          <p:grpSpPr>
            <a:xfrm>
              <a:off x="54864" y="-107865"/>
              <a:ext cx="6966158" cy="6904914"/>
              <a:chOff x="54864" y="-107865"/>
              <a:chExt cx="6966158" cy="6904914"/>
            </a:xfrm>
          </p:grpSpPr>
          <p:grpSp>
            <p:nvGrpSpPr>
              <p:cNvPr id="9" name="Группа 8"/>
              <p:cNvGrpSpPr/>
              <p:nvPr/>
            </p:nvGrpSpPr>
            <p:grpSpPr>
              <a:xfrm>
                <a:off x="54864" y="-107865"/>
                <a:ext cx="6894246" cy="3150721"/>
                <a:chOff x="0" y="-107865"/>
                <a:chExt cx="6894246" cy="3150721"/>
              </a:xfrm>
            </p:grpSpPr>
            <p:grpSp>
              <p:nvGrpSpPr>
                <p:cNvPr id="22" name="Группа 21"/>
                <p:cNvGrpSpPr/>
                <p:nvPr/>
              </p:nvGrpSpPr>
              <p:grpSpPr>
                <a:xfrm>
                  <a:off x="932284" y="329851"/>
                  <a:ext cx="5074810" cy="17135"/>
                  <a:chOff x="183419" y="46387"/>
                  <a:chExt cx="5370149" cy="17135"/>
                </a:xfrm>
              </p:grpSpPr>
              <p:cxnSp>
                <p:nvCxnSpPr>
                  <p:cNvPr id="30" name="Прямая соединительная линия 29"/>
                  <p:cNvCxnSpPr>
                    <a:stCxn id="23" idx="2"/>
                  </p:cNvCxnSpPr>
                  <p:nvPr/>
                </p:nvCxnSpPr>
                <p:spPr>
                  <a:xfrm flipH="1" flipV="1">
                    <a:off x="183419" y="54954"/>
                    <a:ext cx="1800192" cy="85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a:endCxn id="23" idx="6"/>
                  </p:cNvCxnSpPr>
                  <p:nvPr/>
                </p:nvCxnSpPr>
                <p:spPr>
                  <a:xfrm flipH="1">
                    <a:off x="3685411" y="46387"/>
                    <a:ext cx="1868157" cy="17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Овал 22"/>
                <p:cNvSpPr/>
                <p:nvPr/>
              </p:nvSpPr>
              <p:spPr>
                <a:xfrm>
                  <a:off x="2633472" y="-107865"/>
                  <a:ext cx="1608207" cy="909700"/>
                </a:xfrm>
                <a:prstGeom prst="ellipse">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dirty="0" smtClean="0">
                      <a:solidFill>
                        <a:schemeClr val="tx1"/>
                      </a:solidFill>
                      <a:ea typeface="Calibri" panose="020F0502020204030204" pitchFamily="34" charset="0"/>
                      <a:cs typeface="Times New Roman" panose="02020603050405020304" pitchFamily="18" charset="0"/>
                    </a:rPr>
                    <a:t>User</a:t>
                  </a:r>
                  <a:r>
                    <a:rPr lang="ru-RU" sz="1100" dirty="0">
                      <a:effectLst/>
                      <a:ea typeface="Calibri" panose="020F0502020204030204" pitchFamily="34" charset="0"/>
                      <a:cs typeface="Times New Roman" panose="02020603050405020304" pitchFamily="18" charset="0"/>
                    </a:rPr>
                    <a:t> </a:t>
                  </a:r>
                </a:p>
              </p:txBody>
            </p:sp>
            <p:sp>
              <p:nvSpPr>
                <p:cNvPr id="24" name="Прямоугольник 23"/>
                <p:cNvSpPr/>
                <p:nvPr/>
              </p:nvSpPr>
              <p:spPr>
                <a:xfrm>
                  <a:off x="0" y="1243583"/>
                  <a:ext cx="1864661" cy="1799273"/>
                </a:xfrm>
                <a:prstGeom prst="rect">
                  <a:avLst/>
                </a:prstGeom>
                <a:solidFill>
                  <a:srgbClr val="92D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Maps</a:t>
                  </a:r>
                  <a:endParaRPr lang="ru-RU" sz="1100" dirty="0">
                    <a:effectLst/>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the </a:t>
                  </a: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fishing places</a:t>
                  </a: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around buyer</a:t>
                  </a:r>
                  <a:endParaRPr lang="ru-RU" sz="1100" dirty="0">
                    <a:effectLst/>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Add </a:t>
                  </a: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new location</a:t>
                  </a: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ru-RU" sz="1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Compare prices </a:t>
                  </a:r>
                  <a:endParaRPr lang="ru-RU" sz="1100" dirty="0">
                    <a:effectLst/>
                    <a:ea typeface="Calibri" panose="020F0502020204030204" pitchFamily="34" charset="0"/>
                    <a:cs typeface="Times New Roman" panose="02020603050405020304" pitchFamily="18" charset="0"/>
                  </a:endParaRPr>
                </a:p>
              </p:txBody>
            </p:sp>
            <p:sp>
              <p:nvSpPr>
                <p:cNvPr id="25" name="Прямоугольник 24"/>
                <p:cNvSpPr/>
                <p:nvPr/>
              </p:nvSpPr>
              <p:spPr>
                <a:xfrm>
                  <a:off x="5029806" y="1182449"/>
                  <a:ext cx="1864440" cy="1787498"/>
                </a:xfrm>
                <a:prstGeom prst="rect">
                  <a:avLst/>
                </a:prstGeom>
                <a:solidFill>
                  <a:srgbClr val="92D050"/>
                </a:solidFill>
                <a:ln w="38100" cap="flat" cmpd="sng" algn="ctr">
                  <a:solidFill>
                    <a:srgbClr val="00B05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Feedback</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Write review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Write commend</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Complain</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7" name="Прямая со стрелкой 26"/>
                <p:cNvCxnSpPr>
                  <a:endCxn id="24" idx="0"/>
                </p:cNvCxnSpPr>
                <p:nvPr/>
              </p:nvCxnSpPr>
              <p:spPr>
                <a:xfrm>
                  <a:off x="932284" y="346984"/>
                  <a:ext cx="46" cy="89659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p:cNvCxnSpPr/>
                <p:nvPr/>
              </p:nvCxnSpPr>
              <p:spPr>
                <a:xfrm>
                  <a:off x="5992131" y="342702"/>
                  <a:ext cx="46" cy="8638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Группа 9"/>
              <p:cNvGrpSpPr/>
              <p:nvPr/>
            </p:nvGrpSpPr>
            <p:grpSpPr>
              <a:xfrm>
                <a:off x="54864" y="3262374"/>
                <a:ext cx="6966158" cy="3534675"/>
                <a:chOff x="54864" y="354582"/>
                <a:chExt cx="6966158" cy="3534675"/>
              </a:xfrm>
            </p:grpSpPr>
            <p:grpSp>
              <p:nvGrpSpPr>
                <p:cNvPr id="11" name="Группа 10"/>
                <p:cNvGrpSpPr/>
                <p:nvPr/>
              </p:nvGrpSpPr>
              <p:grpSpPr>
                <a:xfrm>
                  <a:off x="973920" y="354582"/>
                  <a:ext cx="5088038" cy="825280"/>
                  <a:chOff x="207487" y="-335700"/>
                  <a:chExt cx="5384147" cy="836448"/>
                </a:xfrm>
              </p:grpSpPr>
              <p:grpSp>
                <p:nvGrpSpPr>
                  <p:cNvPr id="18" name="Группа 17"/>
                  <p:cNvGrpSpPr/>
                  <p:nvPr/>
                </p:nvGrpSpPr>
                <p:grpSpPr>
                  <a:xfrm>
                    <a:off x="207487" y="68864"/>
                    <a:ext cx="5384147" cy="119878"/>
                    <a:chOff x="207487" y="-231926"/>
                    <a:chExt cx="5384147" cy="119878"/>
                  </a:xfrm>
                </p:grpSpPr>
                <p:cxnSp>
                  <p:nvCxnSpPr>
                    <p:cNvPr id="20" name="Прямая соединительная линия 19"/>
                    <p:cNvCxnSpPr/>
                    <p:nvPr/>
                  </p:nvCxnSpPr>
                  <p:spPr>
                    <a:xfrm flipH="1" flipV="1">
                      <a:off x="207487" y="-116169"/>
                      <a:ext cx="1797265" cy="41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a:endCxn id="19" idx="6"/>
                    </p:cNvCxnSpPr>
                    <p:nvPr/>
                  </p:nvCxnSpPr>
                  <p:spPr>
                    <a:xfrm flipH="1">
                      <a:off x="3675698" y="-231926"/>
                      <a:ext cx="1915936" cy="13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Овал 18"/>
                  <p:cNvSpPr/>
                  <p:nvPr/>
                </p:nvSpPr>
                <p:spPr>
                  <a:xfrm>
                    <a:off x="1973898" y="-335700"/>
                    <a:ext cx="1701800" cy="836448"/>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Application</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p>
                </p:txBody>
              </p:sp>
            </p:grpSp>
            <p:sp>
              <p:nvSpPr>
                <p:cNvPr id="12" name="Прямоугольник 11"/>
                <p:cNvSpPr/>
                <p:nvPr/>
              </p:nvSpPr>
              <p:spPr>
                <a:xfrm>
                  <a:off x="54864" y="1929051"/>
                  <a:ext cx="1864568" cy="19266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Maps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Add address for </a:t>
                  </a: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fishing places</a:t>
                  </a: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 map</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Add a network of fishing tackle stores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Прямоугольник 12"/>
                <p:cNvSpPr/>
                <p:nvPr/>
              </p:nvSpPr>
              <p:spPr>
                <a:xfrm>
                  <a:off x="5156675" y="1954452"/>
                  <a:ext cx="1864347" cy="193480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Feedback</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connect with </a:t>
                  </a: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users</a:t>
                  </a:r>
                  <a:r>
                    <a:rPr lang="en-US" sz="1200" i="1" dirty="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tell about new </a:t>
                  </a:r>
                  <a:r>
                    <a:rPr lang="en-US" sz="1200" i="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good places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5" name="Прямая со стрелкой 14"/>
                <p:cNvCxnSpPr>
                  <a:endCxn id="12" idx="0"/>
                </p:cNvCxnSpPr>
                <p:nvPr/>
              </p:nvCxnSpPr>
              <p:spPr>
                <a:xfrm>
                  <a:off x="973920" y="879813"/>
                  <a:ext cx="13228" cy="104923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a:off x="6061958" y="753744"/>
                  <a:ext cx="0" cy="117530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35" name="Rectangle 41"/>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400" b="0" i="0" u="none" strike="noStrike" cap="none" normalizeH="0" baseline="0" smtClean="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ru-RU" altLang="ru-RU" sz="1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
        <p:nvSpPr>
          <p:cNvPr id="75" name="Прямоугольник 74"/>
          <p:cNvSpPr/>
          <p:nvPr/>
        </p:nvSpPr>
        <p:spPr>
          <a:xfrm>
            <a:off x="1196845" y="-112623"/>
            <a:ext cx="10087570"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Model of precedent of system level</a:t>
            </a:r>
            <a:endParaRPr lang="ru-RU" sz="5400" b="0" cap="none" spc="0" dirty="0">
              <a:ln w="0"/>
              <a:solidFill>
                <a:schemeClr val="accent1"/>
              </a:solidFill>
              <a:effectLst>
                <a:outerShdw blurRad="38100" dist="25400" dir="5400000" algn="ctr" rotWithShape="0">
                  <a:srgbClr val="6E747A">
                    <a:alpha val="43000"/>
                  </a:srgbClr>
                </a:outerShdw>
              </a:effectLst>
            </a:endParaRPr>
          </a:p>
        </p:txBody>
      </p:sp>
      <p:pic>
        <p:nvPicPr>
          <p:cNvPr id="36" name="Рисунок 3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643110" y="5537200"/>
            <a:ext cx="1348740" cy="1226127"/>
          </a:xfrm>
          <a:prstGeom prst="rect">
            <a:avLst/>
          </a:prstGeom>
        </p:spPr>
      </p:pic>
    </p:spTree>
    <p:extLst>
      <p:ext uri="{BB962C8B-B14F-4D97-AF65-F5344CB8AC3E}">
        <p14:creationId xmlns:p14="http://schemas.microsoft.com/office/powerpoint/2010/main" xmlns="" val="3659821357"/>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47000">
              <a:schemeClr val="accent4">
                <a:lumMod val="0"/>
                <a:lumOff val="100000"/>
              </a:schemeClr>
            </a:gs>
            <a:gs pos="35000">
              <a:schemeClr val="accent1">
                <a:lumMod val="20000"/>
                <a:lumOff val="80000"/>
              </a:schemeClr>
            </a:gs>
            <a:gs pos="100000">
              <a:schemeClr val="accent1">
                <a:lumMod val="60000"/>
                <a:lumOff val="4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3" name="Прямоугольник 32"/>
          <p:cNvSpPr/>
          <p:nvPr/>
        </p:nvSpPr>
        <p:spPr>
          <a:xfrm>
            <a:off x="21771" y="4238948"/>
            <a:ext cx="3618412" cy="2336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smtClean="0">
                <a:solidFill>
                  <a:srgbClr val="660066"/>
                </a:solidFill>
                <a:latin typeface="Segoe UI" panose="020B0502040204020203" pitchFamily="34" charset="0"/>
                <a:cs typeface="Segoe UI" panose="020B0502040204020203" pitchFamily="34" charset="0"/>
              </a:rPr>
              <a:t> </a:t>
            </a:r>
            <a:r>
              <a:rPr lang="en-US" dirty="0">
                <a:solidFill>
                  <a:srgbClr val="660066"/>
                </a:solidFill>
                <a:latin typeface="Segoe UI" panose="020B0502040204020203" pitchFamily="34" charset="0"/>
                <a:cs typeface="Segoe UI" panose="020B0502040204020203" pitchFamily="34" charset="0"/>
              </a:rPr>
              <a:t/>
            </a:r>
            <a:br>
              <a:rPr lang="en-US" dirty="0">
                <a:solidFill>
                  <a:srgbClr val="660066"/>
                </a:solidFill>
                <a:latin typeface="Segoe UI" panose="020B0502040204020203" pitchFamily="34" charset="0"/>
                <a:cs typeface="Segoe UI" panose="020B0502040204020203" pitchFamily="34" charset="0"/>
              </a:rPr>
            </a:br>
            <a:r>
              <a:rPr lang="en-US" dirty="0">
                <a:solidFill>
                  <a:srgbClr val="660066"/>
                </a:solidFill>
                <a:latin typeface="Segoe UI" panose="020B0502040204020203" pitchFamily="34" charset="0"/>
                <a:cs typeface="Segoe UI" panose="020B0502040204020203" pitchFamily="34" charset="0"/>
              </a:rPr>
              <a:t>A </a:t>
            </a:r>
            <a:r>
              <a:rPr lang="en-US" dirty="0" smtClean="0">
                <a:solidFill>
                  <a:srgbClr val="660066"/>
                </a:solidFill>
                <a:latin typeface="Segoe UI" panose="020B0502040204020203" pitchFamily="34" charset="0"/>
                <a:cs typeface="Segoe UI" panose="020B0502040204020203" pitchFamily="34" charset="0"/>
              </a:rPr>
              <a:t>type </a:t>
            </a:r>
            <a:r>
              <a:rPr lang="en-US" dirty="0">
                <a:solidFill>
                  <a:srgbClr val="660066"/>
                </a:solidFill>
                <a:latin typeface="Segoe UI" panose="020B0502040204020203" pitchFamily="34" charset="0"/>
                <a:cs typeface="Segoe UI" panose="020B0502040204020203" pitchFamily="34" charset="0"/>
              </a:rPr>
              <a:t>of </a:t>
            </a:r>
            <a:r>
              <a:rPr lang="en-US" dirty="0" smtClean="0">
                <a:solidFill>
                  <a:srgbClr val="660066"/>
                </a:solidFill>
                <a:latin typeface="Segoe UI" panose="020B0502040204020203" pitchFamily="34" charset="0"/>
                <a:cs typeface="Segoe UI" panose="020B0502040204020203" pitchFamily="34" charset="0"/>
              </a:rPr>
              <a:t>the user “User" selects </a:t>
            </a:r>
            <a:r>
              <a:rPr lang="en-US" dirty="0">
                <a:solidFill>
                  <a:srgbClr val="660066"/>
                </a:solidFill>
                <a:latin typeface="Segoe UI" panose="020B0502040204020203" pitchFamily="34" charset="0"/>
                <a:cs typeface="Segoe UI" panose="020B0502040204020203" pitchFamily="34" charset="0"/>
              </a:rPr>
              <a:t>the </a:t>
            </a:r>
            <a:r>
              <a:rPr lang="en-US" dirty="0" smtClean="0">
                <a:solidFill>
                  <a:srgbClr val="660066"/>
                </a:solidFill>
                <a:latin typeface="Segoe UI" panose="020B0502040204020203" pitchFamily="34" charset="0"/>
                <a:cs typeface="Segoe UI" panose="020B0502040204020203" pitchFamily="34" charset="0"/>
              </a:rPr>
              <a:t>places </a:t>
            </a:r>
            <a:r>
              <a:rPr lang="en-US" dirty="0">
                <a:solidFill>
                  <a:srgbClr val="660066"/>
                </a:solidFill>
                <a:latin typeface="Segoe UI" panose="020B0502040204020203" pitchFamily="34" charset="0"/>
                <a:cs typeface="Segoe UI" panose="020B0502040204020203" pitchFamily="34" charset="0"/>
              </a:rPr>
              <a:t>with the help of the search line. The application after the product selection opens the map with a visible radius of 3 kilometers for easy viewing and reading the map. </a:t>
            </a:r>
            <a:r>
              <a:rPr lang="uk-UA" dirty="0" smtClean="0">
                <a:solidFill>
                  <a:srgbClr val="660066"/>
                </a:solidFill>
                <a:latin typeface="Segoe UI" panose="020B0502040204020203" pitchFamily="34" charset="0"/>
                <a:cs typeface="Segoe UI" panose="020B0502040204020203" pitchFamily="34" charset="0"/>
              </a:rPr>
              <a:t> </a:t>
            </a:r>
            <a:endParaRPr lang="ru-RU" dirty="0">
              <a:solidFill>
                <a:srgbClr val="660066"/>
              </a:solidFill>
              <a:latin typeface="Segoe UI" panose="020B0502040204020203" pitchFamily="34" charset="0"/>
              <a:cs typeface="Segoe UI" panose="020B0502040204020203" pitchFamily="34" charset="0"/>
            </a:endParaRPr>
          </a:p>
        </p:txBody>
      </p:sp>
      <p:grpSp>
        <p:nvGrpSpPr>
          <p:cNvPr id="34" name="Группа 33"/>
          <p:cNvGrpSpPr/>
          <p:nvPr/>
        </p:nvGrpSpPr>
        <p:grpSpPr>
          <a:xfrm>
            <a:off x="1881052" y="2195195"/>
            <a:ext cx="7236822" cy="4149411"/>
            <a:chOff x="0" y="929640"/>
            <a:chExt cx="6096000" cy="3253740"/>
          </a:xfrm>
        </p:grpSpPr>
        <p:grpSp>
          <p:nvGrpSpPr>
            <p:cNvPr id="35" name="Группа 34"/>
            <p:cNvGrpSpPr/>
            <p:nvPr/>
          </p:nvGrpSpPr>
          <p:grpSpPr>
            <a:xfrm>
              <a:off x="0" y="929640"/>
              <a:ext cx="6096000" cy="3253740"/>
              <a:chOff x="0" y="929640"/>
              <a:chExt cx="6096000" cy="3253740"/>
            </a:xfrm>
          </p:grpSpPr>
          <p:grpSp>
            <p:nvGrpSpPr>
              <p:cNvPr id="37" name="Группа 36"/>
              <p:cNvGrpSpPr/>
              <p:nvPr/>
            </p:nvGrpSpPr>
            <p:grpSpPr>
              <a:xfrm>
                <a:off x="4526280" y="944880"/>
                <a:ext cx="1569720" cy="320040"/>
                <a:chOff x="4526280" y="944880"/>
                <a:chExt cx="1569720" cy="320040"/>
              </a:xfrm>
            </p:grpSpPr>
            <p:sp>
              <p:nvSpPr>
                <p:cNvPr id="73" name="Лента лицом вниз 72"/>
                <p:cNvSpPr/>
                <p:nvPr/>
              </p:nvSpPr>
              <p:spPr>
                <a:xfrm>
                  <a:off x="4526280" y="944880"/>
                  <a:ext cx="1569720" cy="320040"/>
                </a:xfrm>
                <a:prstGeom prst="ribbon">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74" name="Надпись 20"/>
                <p:cNvSpPr txBox="1"/>
                <p:nvPr/>
              </p:nvSpPr>
              <p:spPr>
                <a:xfrm>
                  <a:off x="4861673" y="1021080"/>
                  <a:ext cx="904861" cy="196039"/>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Application</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Группа 53"/>
              <p:cNvGrpSpPr/>
              <p:nvPr/>
            </p:nvGrpSpPr>
            <p:grpSpPr>
              <a:xfrm>
                <a:off x="0" y="929640"/>
                <a:ext cx="1615440" cy="297180"/>
                <a:chOff x="0" y="929640"/>
                <a:chExt cx="1615440" cy="297180"/>
              </a:xfrm>
            </p:grpSpPr>
            <p:sp>
              <p:nvSpPr>
                <p:cNvPr id="55" name="Лента лицом вниз 54"/>
                <p:cNvSpPr/>
                <p:nvPr/>
              </p:nvSpPr>
              <p:spPr>
                <a:xfrm>
                  <a:off x="0" y="929640"/>
                  <a:ext cx="1615440" cy="297180"/>
                </a:xfrm>
                <a:prstGeom prst="ribb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56" name="Надпись 22"/>
                <p:cNvSpPr txBox="1"/>
                <p:nvPr/>
              </p:nvSpPr>
              <p:spPr>
                <a:xfrm>
                  <a:off x="457200" y="1005840"/>
                  <a:ext cx="708660" cy="1828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User</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Группа 38"/>
              <p:cNvGrpSpPr/>
              <p:nvPr/>
            </p:nvGrpSpPr>
            <p:grpSpPr>
              <a:xfrm>
                <a:off x="861060" y="1234440"/>
                <a:ext cx="4662055" cy="1546860"/>
                <a:chOff x="861060" y="1234440"/>
                <a:chExt cx="4662055" cy="1546860"/>
              </a:xfrm>
            </p:grpSpPr>
            <p:sp>
              <p:nvSpPr>
                <p:cNvPr id="43" name="Скругленный прямоугольник 42"/>
                <p:cNvSpPr/>
                <p:nvPr/>
              </p:nvSpPr>
              <p:spPr>
                <a:xfrm rot="20603924">
                  <a:off x="3558540" y="2179320"/>
                  <a:ext cx="1964575" cy="491954"/>
                </a:xfrm>
                <a:prstGeom prst="roundRect">
                  <a:avLst/>
                </a:prstGeom>
                <a:solidFill>
                  <a:srgbClr val="FF99FF">
                    <a:alpha val="0"/>
                  </a:srgb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ru-RU" sz="800" dirty="0" err="1">
                      <a:effectLst/>
                      <a:ea typeface="Calibri" panose="020F0502020204030204" pitchFamily="34" charset="0"/>
                      <a:cs typeface="Times New Roman" panose="02020603050405020304" pitchFamily="18" charset="0"/>
                    </a:rPr>
                    <a:t>Adds</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on</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the</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map</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the</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address</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of</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the</a:t>
                  </a:r>
                  <a:r>
                    <a:rPr lang="ru-RU" sz="800" dirty="0">
                      <a:effectLst/>
                      <a:ea typeface="Calibri" panose="020F0502020204030204" pitchFamily="34" charset="0"/>
                      <a:cs typeface="Times New Roman" panose="02020603050405020304" pitchFamily="18" charset="0"/>
                    </a:rPr>
                    <a:t> </a:t>
                  </a:r>
                  <a:r>
                    <a:rPr lang="en-US" sz="800" dirty="0" smtClean="0">
                      <a:ea typeface="Calibri" panose="020F0502020204030204" pitchFamily="34" charset="0"/>
                      <a:cs typeface="Times New Roman" panose="02020603050405020304" pitchFamily="18" charset="0"/>
                    </a:rPr>
                    <a:t>fishing places</a:t>
                  </a:r>
                  <a:r>
                    <a:rPr lang="ru-RU" sz="800" dirty="0" smtClean="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during</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the</a:t>
                  </a:r>
                  <a:r>
                    <a:rPr lang="ru-RU" sz="800" dirty="0">
                      <a:effectLst/>
                      <a:ea typeface="Calibri" panose="020F0502020204030204" pitchFamily="34" charset="0"/>
                      <a:cs typeface="Times New Roman" panose="02020603050405020304" pitchFamily="18" charset="0"/>
                    </a:rPr>
                    <a:t> </a:t>
                  </a:r>
                  <a:r>
                    <a:rPr lang="ru-RU" sz="800" dirty="0" err="1">
                      <a:effectLst/>
                      <a:ea typeface="Calibri" panose="020F0502020204030204" pitchFamily="34" charset="0"/>
                      <a:cs typeface="Times New Roman" panose="02020603050405020304" pitchFamily="18" charset="0"/>
                    </a:rPr>
                    <a:t>registration</a:t>
                  </a:r>
                  <a:endParaRPr lang="ru-RU" sz="1100" dirty="0">
                    <a:effectLst/>
                    <a:ea typeface="Calibri" panose="020F0502020204030204" pitchFamily="34" charset="0"/>
                    <a:cs typeface="Times New Roman" panose="02020603050405020304" pitchFamily="18" charset="0"/>
                  </a:endParaRPr>
                </a:p>
              </p:txBody>
            </p:sp>
            <p:sp>
              <p:nvSpPr>
                <p:cNvPr id="44" name="Надпись 33"/>
                <p:cNvSpPr txBox="1"/>
                <p:nvPr/>
              </p:nvSpPr>
              <p:spPr>
                <a:xfrm rot="767413">
                  <a:off x="1013460" y="2316480"/>
                  <a:ext cx="1616847" cy="365760"/>
                </a:xfrm>
                <a:prstGeom prst="rect">
                  <a:avLst/>
                </a:prstGeom>
                <a:solidFill>
                  <a:srgbClr val="FF99FF">
                    <a:alpha val="0"/>
                  </a:srgb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ru-RU" sz="800" dirty="0" err="1">
                      <a:effectLst/>
                      <a:latin typeface="Calibri" panose="020F0502020204030204" pitchFamily="34" charset="0"/>
                      <a:ea typeface="Calibri" panose="020F0502020204030204" pitchFamily="34" charset="0"/>
                      <a:cs typeface="Times New Roman" panose="02020603050405020304" pitchFamily="18" charset="0"/>
                    </a:rPr>
                    <a:t>Selects</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appropriate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en-US" sz="800" dirty="0" smtClean="0">
                      <a:latin typeface="Calibri" panose="020F0502020204030204" pitchFamily="34" charset="0"/>
                      <a:ea typeface="Calibri" panose="020F0502020204030204" pitchFamily="34" charset="0"/>
                      <a:cs typeface="Times New Roman" panose="02020603050405020304" pitchFamily="18" charset="0"/>
                    </a:rPr>
                    <a:t>place</a:t>
                  </a:r>
                  <a:r>
                    <a:rPr lang="ru-RU" sz="80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on</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map</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Надпись 29"/>
                <p:cNvSpPr txBox="1"/>
                <p:nvPr/>
              </p:nvSpPr>
              <p:spPr>
                <a:xfrm rot="21333797">
                  <a:off x="3718560" y="1363980"/>
                  <a:ext cx="1721283" cy="400050"/>
                </a:xfrm>
                <a:prstGeom prst="rect">
                  <a:avLst/>
                </a:prstGeom>
                <a:solidFill>
                  <a:srgbClr val="FF99FF">
                    <a:alpha val="0"/>
                  </a:srgb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A</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dds</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to</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list</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of</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their</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en-US" sz="800" dirty="0" smtClean="0">
                      <a:latin typeface="Calibri" panose="020F0502020204030204" pitchFamily="34" charset="0"/>
                      <a:ea typeface="Calibri" panose="020F0502020204030204" pitchFamily="34" charset="0"/>
                      <a:cs typeface="Times New Roman" panose="02020603050405020304" pitchFamily="18" charset="0"/>
                    </a:rPr>
                    <a:t>places</a:t>
                  </a:r>
                  <a:r>
                    <a:rPr lang="ru-RU" sz="80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during</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registration</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Надпись 28"/>
                <p:cNvSpPr txBox="1"/>
                <p:nvPr/>
              </p:nvSpPr>
              <p:spPr>
                <a:xfrm rot="423138">
                  <a:off x="899160" y="1501140"/>
                  <a:ext cx="1579631" cy="341630"/>
                </a:xfrm>
                <a:prstGeom prst="rect">
                  <a:avLst/>
                </a:prstGeom>
                <a:solidFill>
                  <a:srgbClr val="FF99FF">
                    <a:alpha val="0"/>
                  </a:srgb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ru-RU" sz="800" dirty="0" err="1">
                      <a:effectLst/>
                      <a:latin typeface="Calibri" panose="020F0502020204030204" pitchFamily="34" charset="0"/>
                      <a:ea typeface="Calibri" panose="020F0502020204030204" pitchFamily="34" charset="0"/>
                      <a:cs typeface="Times New Roman" panose="02020603050405020304" pitchFamily="18" charset="0"/>
                    </a:rPr>
                    <a:t>Chooses</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option</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he</a:t>
                  </a:r>
                  <a:r>
                    <a:rPr lang="ru-RU" sz="8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err="1">
                      <a:effectLst/>
                      <a:latin typeface="Calibri" panose="020F0502020204030204" pitchFamily="34" charset="0"/>
                      <a:ea typeface="Calibri" panose="020F0502020204030204" pitchFamily="34" charset="0"/>
                      <a:cs typeface="Times New Roman" panose="02020603050405020304" pitchFamily="18" charset="0"/>
                    </a:rPr>
                    <a:t>needs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Скругленный прямоугольник 46"/>
                <p:cNvSpPr/>
                <p:nvPr/>
              </p:nvSpPr>
              <p:spPr>
                <a:xfrm>
                  <a:off x="2560320" y="1417320"/>
                  <a:ext cx="1150620" cy="7543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48" name="Надпись 24"/>
                <p:cNvSpPr txBox="1"/>
                <p:nvPr/>
              </p:nvSpPr>
              <p:spPr>
                <a:xfrm>
                  <a:off x="2621280" y="1493520"/>
                  <a:ext cx="1021080" cy="5791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catalog of </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placed</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9" name="Скругленная соединительная линия 48"/>
                <p:cNvCxnSpPr/>
                <p:nvPr/>
              </p:nvCxnSpPr>
              <p:spPr>
                <a:xfrm>
                  <a:off x="861060" y="1234440"/>
                  <a:ext cx="1661160" cy="571500"/>
                </a:xfrm>
                <a:prstGeom prst="curvedConnector3">
                  <a:avLst>
                    <a:gd name="adj1" fmla="val -6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Скругленная соединительная линия 49"/>
                <p:cNvCxnSpPr/>
                <p:nvPr/>
              </p:nvCxnSpPr>
              <p:spPr>
                <a:xfrm flipH="1">
                  <a:off x="3756660" y="1272540"/>
                  <a:ext cx="1615440" cy="525780"/>
                </a:xfrm>
                <a:prstGeom prst="curvedConnector3">
                  <a:avLst>
                    <a:gd name="adj1" fmla="val 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Скругленная соединительная линия 50"/>
                <p:cNvCxnSpPr/>
                <p:nvPr/>
              </p:nvCxnSpPr>
              <p:spPr>
                <a:xfrm>
                  <a:off x="861060" y="1234440"/>
                  <a:ext cx="1752600" cy="1546860"/>
                </a:xfrm>
                <a:prstGeom prst="curvedConnector3">
                  <a:avLst>
                    <a:gd name="adj1" fmla="val -4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Скругленная соединительная линия 51"/>
                <p:cNvCxnSpPr/>
                <p:nvPr/>
              </p:nvCxnSpPr>
              <p:spPr>
                <a:xfrm flipH="1">
                  <a:off x="3657600" y="1257300"/>
                  <a:ext cx="1714500" cy="1470660"/>
                </a:xfrm>
                <a:prstGeom prst="curvedConnector3">
                  <a:avLst>
                    <a:gd name="adj1" fmla="val -22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Стрелка углом вверх 39"/>
              <p:cNvSpPr/>
              <p:nvPr/>
            </p:nvSpPr>
            <p:spPr>
              <a:xfrm>
                <a:off x="3802380" y="1310640"/>
                <a:ext cx="1851660" cy="2606040"/>
              </a:xfrm>
              <a:prstGeom prst="bentUpArrow">
                <a:avLst>
                  <a:gd name="adj1" fmla="val 4257"/>
                  <a:gd name="adj2" fmla="val 659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41" name="Шеврон 40"/>
              <p:cNvSpPr/>
              <p:nvPr/>
            </p:nvSpPr>
            <p:spPr>
              <a:xfrm>
                <a:off x="2461260" y="3558540"/>
                <a:ext cx="1438517" cy="624840"/>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i="1">
                    <a:effectLst/>
                    <a:ea typeface="Calibri" panose="020F0502020204030204" pitchFamily="34" charset="0"/>
                    <a:cs typeface="Times New Roman" panose="02020603050405020304" pitchFamily="18" charset="0"/>
                  </a:rPr>
                  <a:t>Route</a:t>
                </a:r>
                <a:endParaRPr lang="ru-RU" sz="1100">
                  <a:effectLst/>
                  <a:ea typeface="Calibri" panose="020F0502020204030204" pitchFamily="34" charset="0"/>
                  <a:cs typeface="Times New Roman" panose="02020603050405020304" pitchFamily="18" charset="0"/>
                </a:endParaRPr>
              </a:p>
            </p:txBody>
          </p:sp>
          <p:sp>
            <p:nvSpPr>
              <p:cNvPr id="42" name="Стрелка вниз 41"/>
              <p:cNvSpPr/>
              <p:nvPr/>
            </p:nvSpPr>
            <p:spPr>
              <a:xfrm>
                <a:off x="3048000" y="3185160"/>
                <a:ext cx="160020" cy="3581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ru-RU" sz="1100">
                    <a:effectLst/>
                    <a:ea typeface="Calibri" panose="020F0502020204030204" pitchFamily="34" charset="0"/>
                    <a:cs typeface="Times New Roman" panose="02020603050405020304" pitchFamily="18" charset="0"/>
                  </a:rPr>
                  <a:t> </a:t>
                </a:r>
              </a:p>
            </p:txBody>
          </p:sp>
        </p:grpSp>
        <p:sp>
          <p:nvSpPr>
            <p:cNvPr id="36" name="Скругленный прямоугольник 35"/>
            <p:cNvSpPr/>
            <p:nvPr/>
          </p:nvSpPr>
          <p:spPr>
            <a:xfrm>
              <a:off x="2613660" y="2286000"/>
              <a:ext cx="1043940" cy="807720"/>
            </a:xfrm>
            <a:prstGeom prst="roundRect">
              <a:avLst>
                <a:gd name="adj" fmla="val 38096"/>
              </a:avLst>
            </a:prstGeom>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a:ln>
                    <a:noFill/>
                  </a:ln>
                  <a:solidFill>
                    <a:srgbClr val="5B9BD5"/>
                  </a:solidFill>
                  <a:effectLst>
                    <a:outerShdw blurRad="38100" dist="25400" dir="5400000" algn="ctr">
                      <a:srgbClr val="6E747A">
                        <a:alpha val="43000"/>
                      </a:srgbClr>
                    </a:outerShdw>
                  </a:effectLst>
                  <a:ea typeface="Calibri" panose="020F0502020204030204" pitchFamily="34" charset="0"/>
                  <a:cs typeface="Times New Roman" panose="02020603050405020304" pitchFamily="18" charset="0"/>
                </a:rPr>
                <a:t>Map</a:t>
              </a:r>
              <a:endParaRPr lang="ru-RU" sz="1100">
                <a:effectLst/>
                <a:ea typeface="Calibri" panose="020F0502020204030204" pitchFamily="34" charset="0"/>
                <a:cs typeface="Times New Roman" panose="02020603050405020304" pitchFamily="18" charset="0"/>
              </a:endParaRPr>
            </a:p>
          </p:txBody>
        </p:sp>
      </p:grpSp>
      <p:sp>
        <p:nvSpPr>
          <p:cNvPr id="75" name="Прямоугольник 74"/>
          <p:cNvSpPr/>
          <p:nvPr/>
        </p:nvSpPr>
        <p:spPr>
          <a:xfrm>
            <a:off x="0" y="0"/>
            <a:ext cx="12178354" cy="1009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60066"/>
                </a:solidFill>
                <a:latin typeface="Segoe UI" panose="020B0502040204020203" pitchFamily="34" charset="0"/>
                <a:cs typeface="Segoe UI" panose="020B0502040204020203" pitchFamily="34" charset="0"/>
              </a:rPr>
              <a:t>Specification of requirements for the subsystem "Map"</a:t>
            </a:r>
            <a:endParaRPr lang="ru-RU" sz="2800" b="1" dirty="0">
              <a:solidFill>
                <a:srgbClr val="660066"/>
              </a:solidFill>
              <a:latin typeface="Segoe UI" panose="020B0502040204020203" pitchFamily="34" charset="0"/>
              <a:cs typeface="Segoe UI" panose="020B0502040204020203" pitchFamily="34" charset="0"/>
            </a:endParaRPr>
          </a:p>
        </p:txBody>
      </p:sp>
      <p:sp>
        <p:nvSpPr>
          <p:cNvPr id="76" name="Прямоугольник 75"/>
          <p:cNvSpPr/>
          <p:nvPr/>
        </p:nvSpPr>
        <p:spPr>
          <a:xfrm>
            <a:off x="8985410" y="2754929"/>
            <a:ext cx="3008420" cy="3198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60066"/>
                </a:solidFill>
                <a:latin typeface="Segoe UI" panose="020B0502040204020203" pitchFamily="34" charset="0"/>
                <a:cs typeface="Segoe UI" panose="020B0502040204020203" pitchFamily="34" charset="0"/>
              </a:rPr>
              <a:t>The map shows the </a:t>
            </a:r>
            <a:r>
              <a:rPr lang="en-US" dirty="0" smtClean="0">
                <a:solidFill>
                  <a:srgbClr val="660066"/>
                </a:solidFill>
                <a:latin typeface="Segoe UI" panose="020B0502040204020203" pitchFamily="34" charset="0"/>
                <a:cs typeface="Segoe UI" panose="020B0502040204020203" pitchFamily="34" charset="0"/>
              </a:rPr>
              <a:t>places, </a:t>
            </a:r>
            <a:r>
              <a:rPr lang="en-US" dirty="0">
                <a:solidFill>
                  <a:srgbClr val="660066"/>
                </a:solidFill>
                <a:latin typeface="Segoe UI" panose="020B0502040204020203" pitchFamily="34" charset="0"/>
                <a:cs typeface="Segoe UI" panose="020B0502040204020203" pitchFamily="34" charset="0"/>
              </a:rPr>
              <a:t>which were added by a type of the user </a:t>
            </a:r>
            <a:r>
              <a:rPr lang="en-US" dirty="0" smtClean="0">
                <a:solidFill>
                  <a:srgbClr val="660066"/>
                </a:solidFill>
                <a:latin typeface="Segoe UI" panose="020B0502040204020203" pitchFamily="34" charset="0"/>
                <a:cs typeface="Segoe UI" panose="020B0502040204020203" pitchFamily="34" charset="0"/>
              </a:rPr>
              <a:t>“Application"  </a:t>
            </a:r>
            <a:r>
              <a:rPr lang="en-US" dirty="0">
                <a:solidFill>
                  <a:srgbClr val="660066"/>
                </a:solidFill>
                <a:latin typeface="Segoe UI" panose="020B0502040204020203" pitchFamily="34" charset="0"/>
                <a:cs typeface="Segoe UI" panose="020B0502040204020203" pitchFamily="34" charset="0"/>
              </a:rPr>
              <a:t>to the card during registering with the service. The user selects the appropriate option from the options offered to him and the application pushes the user the shortest path to the destination.</a:t>
            </a:r>
            <a:endParaRPr lang="ru-RU" dirty="0">
              <a:solidFill>
                <a:srgbClr val="660066"/>
              </a:solidFill>
              <a:latin typeface="Segoe UI" panose="020B0502040204020203" pitchFamily="34" charset="0"/>
              <a:cs typeface="Segoe UI" panose="020B0502040204020203" pitchFamily="34" charset="0"/>
            </a:endParaRPr>
          </a:p>
        </p:txBody>
      </p:sp>
      <p:pic>
        <p:nvPicPr>
          <p:cNvPr id="80" name="Рисунок 79"/>
          <p:cNvPicPr/>
          <p:nvPr/>
        </p:nvPicPr>
        <p:blipFill>
          <a:blip r:embed="rId2" cstate="print">
            <a:extLst>
              <a:ext uri="{28A0092B-C50C-407E-A947-70E740481C1C}">
                <a14:useLocalDpi xmlns:a14="http://schemas.microsoft.com/office/drawing/2010/main" xmlns="" val="0"/>
              </a:ext>
            </a:extLst>
          </a:blip>
          <a:stretch>
            <a:fillRect/>
          </a:stretch>
        </p:blipFill>
        <p:spPr>
          <a:xfrm>
            <a:off x="2130799" y="880729"/>
            <a:ext cx="1418264" cy="1277102"/>
          </a:xfrm>
          <a:prstGeom prst="rect">
            <a:avLst/>
          </a:prstGeom>
        </p:spPr>
      </p:pic>
      <p:pic>
        <p:nvPicPr>
          <p:cNvPr id="81" name="Рисунок 80"/>
          <p:cNvPicPr/>
          <p:nvPr/>
        </p:nvPicPr>
        <p:blipFill>
          <a:blip r:embed="rId3" cstate="print">
            <a:extLst>
              <a:ext uri="{28A0092B-C50C-407E-A947-70E740481C1C}">
                <a14:useLocalDpi xmlns:a14="http://schemas.microsoft.com/office/drawing/2010/main" xmlns="" val="0"/>
              </a:ext>
            </a:extLst>
          </a:blip>
          <a:stretch>
            <a:fillRect/>
          </a:stretch>
        </p:blipFill>
        <p:spPr>
          <a:xfrm>
            <a:off x="7722387" y="932877"/>
            <a:ext cx="951095" cy="1035800"/>
          </a:xfrm>
          <a:prstGeom prst="rect">
            <a:avLst/>
          </a:prstGeom>
        </p:spPr>
      </p:pic>
    </p:spTree>
    <p:extLst>
      <p:ext uri="{BB962C8B-B14F-4D97-AF65-F5344CB8AC3E}">
        <p14:creationId xmlns:p14="http://schemas.microsoft.com/office/powerpoint/2010/main" xmlns="" val="200871253"/>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7000">
              <a:schemeClr val="accent4">
                <a:lumMod val="0"/>
                <a:lumOff val="100000"/>
              </a:schemeClr>
            </a:gs>
            <a:gs pos="35000">
              <a:schemeClr val="accent1">
                <a:lumMod val="20000"/>
                <a:lumOff val="80000"/>
              </a:schemeClr>
            </a:gs>
            <a:gs pos="100000">
              <a:schemeClr val="accent1">
                <a:lumMod val="60000"/>
                <a:lumOff val="4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4" name="Группа 3"/>
          <p:cNvGrpSpPr/>
          <p:nvPr/>
        </p:nvGrpSpPr>
        <p:grpSpPr>
          <a:xfrm>
            <a:off x="2708367" y="740229"/>
            <a:ext cx="6254342" cy="6004648"/>
            <a:chOff x="0" y="0"/>
            <a:chExt cx="5977467" cy="5586984"/>
          </a:xfrm>
        </p:grpSpPr>
        <p:grpSp>
          <p:nvGrpSpPr>
            <p:cNvPr id="5" name="Группа 4"/>
            <p:cNvGrpSpPr/>
            <p:nvPr/>
          </p:nvGrpSpPr>
          <p:grpSpPr>
            <a:xfrm>
              <a:off x="0" y="0"/>
              <a:ext cx="5977467" cy="2432558"/>
              <a:chOff x="0" y="0"/>
              <a:chExt cx="5977467" cy="2432558"/>
            </a:xfrm>
          </p:grpSpPr>
          <p:sp>
            <p:nvSpPr>
              <p:cNvPr id="23" name="Надпись 108"/>
              <p:cNvSpPr txBox="1"/>
              <p:nvPr/>
            </p:nvSpPr>
            <p:spPr>
              <a:xfrm rot="20410355">
                <a:off x="3289211" y="1694640"/>
                <a:ext cx="1694624" cy="572964"/>
              </a:xfrm>
              <a:prstGeom prst="rect">
                <a:avLst/>
              </a:prstGeom>
              <a:solidFill>
                <a:srgbClr val="FCE18C"/>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ru-RU" sz="1000">
                    <a:effectLst/>
                    <a:latin typeface="Calibri" panose="020F0502020204030204" pitchFamily="34" charset="0"/>
                    <a:ea typeface="Calibri" panose="020F0502020204030204" pitchFamily="34" charset="0"/>
                    <a:cs typeface="Times New Roman" panose="02020603050405020304" pitchFamily="18" charset="0"/>
                  </a:rPr>
                  <a:t>Considers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ru-RU" sz="1000">
                    <a:effectLst/>
                    <a:latin typeface="Calibri" panose="020F0502020204030204" pitchFamily="34" charset="0"/>
                    <a:ea typeface="Calibri" panose="020F0502020204030204" pitchFamily="34" charset="0"/>
                    <a:cs typeface="Times New Roman" panose="02020603050405020304" pitchFamily="18" charset="0"/>
                  </a:rPr>
                  <a:t>customer reviews</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Надпись 109"/>
              <p:cNvSpPr txBox="1"/>
              <p:nvPr/>
            </p:nvSpPr>
            <p:spPr>
              <a:xfrm rot="1555750">
                <a:off x="1088136" y="1801368"/>
                <a:ext cx="1354455" cy="524510"/>
              </a:xfrm>
              <a:prstGeom prst="rect">
                <a:avLst/>
              </a:prstGeom>
              <a:solidFill>
                <a:srgbClr val="FCE18C"/>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ru-RU" sz="1100" dirty="0" err="1">
                    <a:effectLst/>
                    <a:latin typeface="Calibri" panose="020F0502020204030204" pitchFamily="34" charset="0"/>
                    <a:ea typeface="Calibri" panose="020F0502020204030204" pitchFamily="34" charset="0"/>
                    <a:cs typeface="Times New Roman" panose="02020603050405020304" pitchFamily="18" charset="0"/>
                  </a:rPr>
                  <a:t>Leave</a:t>
                </a:r>
                <a:r>
                  <a:rPr lang="ru-RU" sz="1100" dirty="0">
                    <a:effectLst/>
                    <a:latin typeface="Calibri" panose="020F0502020204030204" pitchFamily="34" charset="0"/>
                    <a:ea typeface="Calibri" panose="020F0502020204030204" pitchFamily="34" charset="0"/>
                    <a:cs typeface="Times New Roman" panose="02020603050405020304" pitchFamily="18" charset="0"/>
                  </a:rPr>
                  <a:t> a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review</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about</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the</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smtClean="0">
                    <a:latin typeface="Calibri" panose="020F0502020204030204" pitchFamily="34" charset="0"/>
                    <a:ea typeface="Calibri" panose="020F0502020204030204" pitchFamily="34" charset="0"/>
                    <a:cs typeface="Times New Roman" panose="02020603050405020304" pitchFamily="18" charset="0"/>
                  </a:rPr>
                  <a:t>application</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Выгнутая вниз стрелка 24"/>
              <p:cNvSpPr/>
              <p:nvPr/>
            </p:nvSpPr>
            <p:spPr>
              <a:xfrm rot="19904511" flipH="1">
                <a:off x="3337560" y="1572768"/>
                <a:ext cx="1546860" cy="859790"/>
              </a:xfrm>
              <a:prstGeom prst="curvedUpArrow">
                <a:avLst>
                  <a:gd name="adj1" fmla="val 9761"/>
                  <a:gd name="adj2" fmla="val 30157"/>
                  <a:gd name="adj3" fmla="val 4269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26" name="Выгнутая вниз стрелка 25"/>
              <p:cNvSpPr/>
              <p:nvPr/>
            </p:nvSpPr>
            <p:spPr>
              <a:xfrm rot="1722375">
                <a:off x="941832" y="1481328"/>
                <a:ext cx="1839264" cy="878759"/>
              </a:xfrm>
              <a:prstGeom prst="curvedUpArrow">
                <a:avLst>
                  <a:gd name="adj1" fmla="val 15349"/>
                  <a:gd name="adj2" fmla="val 35100"/>
                  <a:gd name="adj3" fmla="val 4269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grpSp>
            <p:nvGrpSpPr>
              <p:cNvPr id="27" name="Группа 26"/>
              <p:cNvGrpSpPr/>
              <p:nvPr/>
            </p:nvGrpSpPr>
            <p:grpSpPr>
              <a:xfrm>
                <a:off x="0" y="0"/>
                <a:ext cx="5977467" cy="1581912"/>
                <a:chOff x="0" y="0"/>
                <a:chExt cx="5977467" cy="1581912"/>
              </a:xfrm>
            </p:grpSpPr>
            <p:sp>
              <p:nvSpPr>
                <p:cNvPr id="29" name="Надпись 113"/>
                <p:cNvSpPr txBox="1"/>
                <p:nvPr/>
              </p:nvSpPr>
              <p:spPr>
                <a:xfrm>
                  <a:off x="1627632" y="0"/>
                  <a:ext cx="719666" cy="296121"/>
                </a:xfrm>
                <a:prstGeom prst="rect">
                  <a:avLst/>
                </a:prstGeom>
                <a:solidFill>
                  <a:srgbClr val="FCE18C"/>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Full</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Надпись 114"/>
                <p:cNvSpPr txBox="1"/>
                <p:nvPr/>
              </p:nvSpPr>
              <p:spPr>
                <a:xfrm>
                  <a:off x="3712464" y="27432"/>
                  <a:ext cx="812800" cy="270510"/>
                </a:xfrm>
                <a:prstGeom prst="rect">
                  <a:avLst/>
                </a:prstGeom>
                <a:solidFill>
                  <a:srgbClr val="FCE18C"/>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Partial</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Блок-схема: альтернативный процесс 30"/>
                <p:cNvSpPr/>
                <p:nvPr/>
              </p:nvSpPr>
              <p:spPr>
                <a:xfrm>
                  <a:off x="2414016" y="73152"/>
                  <a:ext cx="1193800" cy="618067"/>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i="1">
                      <a:effectLst/>
                      <a:ea typeface="Calibri" panose="020F0502020204030204" pitchFamily="34" charset="0"/>
                      <a:cs typeface="Times New Roman" panose="02020603050405020304" pitchFamily="18" charset="0"/>
                    </a:rPr>
                    <a:t>Information about the user</a:t>
                  </a:r>
                  <a:endParaRPr lang="ru-RU" sz="1100">
                    <a:effectLst/>
                    <a:ea typeface="Calibri" panose="020F0502020204030204" pitchFamily="34" charset="0"/>
                    <a:cs typeface="Times New Roman" panose="02020603050405020304" pitchFamily="18" charset="0"/>
                  </a:endParaRPr>
                </a:p>
              </p:txBody>
            </p:sp>
            <p:grpSp>
              <p:nvGrpSpPr>
                <p:cNvPr id="32" name="Группа 31"/>
                <p:cNvGrpSpPr/>
                <p:nvPr/>
              </p:nvGrpSpPr>
              <p:grpSpPr>
                <a:xfrm>
                  <a:off x="0" y="265176"/>
                  <a:ext cx="5977467" cy="1316736"/>
                  <a:chOff x="0" y="73152"/>
                  <a:chExt cx="5977467" cy="1316736"/>
                </a:xfrm>
              </p:grpSpPr>
              <p:grpSp>
                <p:nvGrpSpPr>
                  <p:cNvPr id="33" name="Группа 32"/>
                  <p:cNvGrpSpPr/>
                  <p:nvPr/>
                </p:nvGrpSpPr>
                <p:grpSpPr>
                  <a:xfrm>
                    <a:off x="4297680" y="1069848"/>
                    <a:ext cx="1679787" cy="320040"/>
                    <a:chOff x="0" y="850392"/>
                    <a:chExt cx="1679787" cy="320040"/>
                  </a:xfrm>
                </p:grpSpPr>
                <p:sp>
                  <p:nvSpPr>
                    <p:cNvPr id="58" name="Лента лицом вниз 57"/>
                    <p:cNvSpPr/>
                    <p:nvPr/>
                  </p:nvSpPr>
                  <p:spPr>
                    <a:xfrm>
                      <a:off x="0" y="850392"/>
                      <a:ext cx="1679787" cy="320040"/>
                    </a:xfrm>
                    <a:prstGeom prst="ribbon">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59" name="Надпись 125"/>
                    <p:cNvSpPr txBox="1"/>
                    <p:nvPr/>
                  </p:nvSpPr>
                  <p:spPr>
                    <a:xfrm>
                      <a:off x="415798" y="878283"/>
                      <a:ext cx="894234" cy="26624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Application</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4" name="Группа 33"/>
                  <p:cNvGrpSpPr/>
                  <p:nvPr/>
                </p:nvGrpSpPr>
                <p:grpSpPr>
                  <a:xfrm>
                    <a:off x="0" y="73152"/>
                    <a:ext cx="2413127" cy="1147572"/>
                    <a:chOff x="0" y="73152"/>
                    <a:chExt cx="2413127" cy="1147572"/>
                  </a:xfrm>
                </p:grpSpPr>
                <p:grpSp>
                  <p:nvGrpSpPr>
                    <p:cNvPr id="39" name="Группа 38"/>
                    <p:cNvGrpSpPr/>
                    <p:nvPr/>
                  </p:nvGrpSpPr>
                  <p:grpSpPr>
                    <a:xfrm>
                      <a:off x="0" y="923544"/>
                      <a:ext cx="1615440" cy="297180"/>
                      <a:chOff x="0" y="0"/>
                      <a:chExt cx="1615440" cy="297180"/>
                    </a:xfrm>
                  </p:grpSpPr>
                  <p:sp>
                    <p:nvSpPr>
                      <p:cNvPr id="40" name="Лента лицом вниз 39"/>
                      <p:cNvSpPr/>
                      <p:nvPr/>
                    </p:nvSpPr>
                    <p:spPr>
                      <a:xfrm>
                        <a:off x="0" y="0"/>
                        <a:ext cx="1615440" cy="297180"/>
                      </a:xfrm>
                      <a:prstGeom prst="ribb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41" name="Надпись 180"/>
                      <p:cNvSpPr txBox="1"/>
                      <p:nvPr/>
                    </p:nvSpPr>
                    <p:spPr>
                      <a:xfrm>
                        <a:off x="466344" y="12997"/>
                        <a:ext cx="708660" cy="262566"/>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400" dirty="0" smtClean="0">
                            <a:latin typeface="Calibri" panose="020F0502020204030204" pitchFamily="34" charset="0"/>
                            <a:ea typeface="Calibri" panose="020F0502020204030204" pitchFamily="34" charset="0"/>
                            <a:cs typeface="Times New Roman" panose="02020603050405020304" pitchFamily="18" charset="0"/>
                          </a:rPr>
                          <a:t>User</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37" name="Стрелка углом 36"/>
                    <p:cNvSpPr/>
                    <p:nvPr/>
                  </p:nvSpPr>
                  <p:spPr>
                    <a:xfrm>
                      <a:off x="1261872" y="73152"/>
                      <a:ext cx="1151255" cy="863389"/>
                    </a:xfrm>
                    <a:prstGeom prst="bentArrow">
                      <a:avLst>
                        <a:gd name="adj1" fmla="val 10014"/>
                        <a:gd name="adj2" fmla="val 12681"/>
                        <a:gd name="adj3" fmla="val 16508"/>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ru-RU" sz="1100">
                          <a:effectLst/>
                          <a:ea typeface="Calibri" panose="020F0502020204030204" pitchFamily="34" charset="0"/>
                          <a:cs typeface="Times New Roman" panose="02020603050405020304" pitchFamily="18" charset="0"/>
                        </a:rPr>
                        <a:t> </a:t>
                      </a:r>
                    </a:p>
                  </p:txBody>
                </p:sp>
              </p:grpSp>
              <p:sp>
                <p:nvSpPr>
                  <p:cNvPr id="35" name="Стрелка углом 34"/>
                  <p:cNvSpPr/>
                  <p:nvPr/>
                </p:nvSpPr>
                <p:spPr>
                  <a:xfrm rot="10800000" flipV="1">
                    <a:off x="3630168" y="91440"/>
                    <a:ext cx="1083310" cy="964565"/>
                  </a:xfrm>
                  <a:prstGeom prst="bentArrow">
                    <a:avLst>
                      <a:gd name="adj1" fmla="val 11044"/>
                      <a:gd name="adj2" fmla="val 11954"/>
                      <a:gd name="adj3" fmla="val 17172"/>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grpSp>
          </p:grpSp>
          <p:sp>
            <p:nvSpPr>
              <p:cNvPr id="28" name="Сердце 27"/>
              <p:cNvSpPr/>
              <p:nvPr/>
            </p:nvSpPr>
            <p:spPr>
              <a:xfrm>
                <a:off x="2157984" y="905256"/>
                <a:ext cx="1642322" cy="1135380"/>
              </a:xfrm>
              <a:prstGeom prst="heart">
                <a:avLst/>
              </a:prstGeom>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ru-RU" sz="1800" b="1" i="1">
                    <a:effectLst/>
                    <a:ea typeface="Calibri" panose="020F0502020204030204" pitchFamily="34" charset="0"/>
                    <a:cs typeface="Times New Roman" panose="02020603050405020304" pitchFamily="18" charset="0"/>
                  </a:rPr>
                  <a:t>Reviews </a:t>
                </a:r>
                <a:endParaRPr lang="ru-RU" sz="1100">
                  <a:effectLst/>
                  <a:ea typeface="Calibri" panose="020F0502020204030204" pitchFamily="34" charset="0"/>
                  <a:cs typeface="Times New Roman" panose="02020603050405020304" pitchFamily="18" charset="0"/>
                </a:endParaRPr>
              </a:p>
            </p:txBody>
          </p:sp>
        </p:grpSp>
        <p:grpSp>
          <p:nvGrpSpPr>
            <p:cNvPr id="14" name="Группа 13"/>
            <p:cNvGrpSpPr/>
            <p:nvPr/>
          </p:nvGrpSpPr>
          <p:grpSpPr>
            <a:xfrm>
              <a:off x="1856232" y="5266944"/>
              <a:ext cx="2252133" cy="320040"/>
              <a:chOff x="0" y="0"/>
              <a:chExt cx="2252133" cy="320040"/>
            </a:xfrm>
          </p:grpSpPr>
          <p:sp>
            <p:nvSpPr>
              <p:cNvPr id="15" name="Лента лицом вниз 14"/>
              <p:cNvSpPr/>
              <p:nvPr/>
            </p:nvSpPr>
            <p:spPr>
              <a:xfrm>
                <a:off x="0" y="0"/>
                <a:ext cx="2252133" cy="320040"/>
              </a:xfrm>
              <a:prstGeom prst="ribbon">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16" name="Надпись 194"/>
              <p:cNvSpPr txBox="1"/>
              <p:nvPr/>
            </p:nvSpPr>
            <p:spPr>
              <a:xfrm>
                <a:off x="556896" y="17961"/>
                <a:ext cx="1194689" cy="284116"/>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400" i="1" dirty="0">
                    <a:effectLst/>
                    <a:latin typeface="Calibri" panose="020F0502020204030204" pitchFamily="34" charset="0"/>
                    <a:ea typeface="Calibri" panose="020F0502020204030204" pitchFamily="34" charset="0"/>
                    <a:cs typeface="Times New Roman" panose="02020603050405020304" pitchFamily="18" charset="0"/>
                  </a:rPr>
                  <a:t>Administrator</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 name="Группа 6"/>
            <p:cNvGrpSpPr/>
            <p:nvPr/>
          </p:nvGrpSpPr>
          <p:grpSpPr>
            <a:xfrm>
              <a:off x="2057400" y="1700784"/>
              <a:ext cx="3386921" cy="2587752"/>
              <a:chOff x="0" y="0"/>
              <a:chExt cx="3386921" cy="2587752"/>
            </a:xfrm>
          </p:grpSpPr>
          <p:sp>
            <p:nvSpPr>
              <p:cNvPr id="8" name="Надпись 200"/>
              <p:cNvSpPr txBox="1"/>
              <p:nvPr/>
            </p:nvSpPr>
            <p:spPr>
              <a:xfrm>
                <a:off x="1680887" y="971697"/>
                <a:ext cx="1405255" cy="761577"/>
              </a:xfrm>
              <a:prstGeom prst="rect">
                <a:avLst/>
              </a:prstGeom>
              <a:solidFill>
                <a:srgbClr val="FCE18C"/>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ru-RU" sz="1000" dirty="0" err="1">
                    <a:effectLst/>
                    <a:latin typeface="Calibri" panose="020F0502020204030204" pitchFamily="34" charset="0"/>
                    <a:ea typeface="Calibri" panose="020F0502020204030204" pitchFamily="34" charset="0"/>
                    <a:cs typeface="Times New Roman" panose="02020603050405020304" pitchFamily="18" charset="0"/>
                  </a:rPr>
                  <a:t>Administrator</a:t>
                </a:r>
                <a:r>
                  <a:rPr lang="ru-RU" sz="1000" dirty="0">
                    <a:effectLst/>
                    <a:latin typeface="Calibri" panose="020F0502020204030204" pitchFamily="34" charset="0"/>
                    <a:ea typeface="Calibri" panose="020F0502020204030204" pitchFamily="34" charset="0"/>
                    <a:cs typeface="Times New Roman" panose="02020603050405020304" pitchFamily="18" charset="0"/>
                  </a:rPr>
                  <a:t>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blocks</a:t>
                </a:r>
                <a:r>
                  <a:rPr lang="ru-RU"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smtClean="0">
                    <a:latin typeface="Calibri" panose="020F0502020204030204" pitchFamily="34" charset="0"/>
                    <a:ea typeface="Calibri" panose="020F0502020204030204" pitchFamily="34" charset="0"/>
                    <a:cs typeface="Times New Roman" panose="02020603050405020304" pitchFamily="18" charset="0"/>
                  </a:rPr>
                  <a:t>fish places</a:t>
                </a:r>
                <a:r>
                  <a:rPr lang="ru-RU" sz="1000" dirty="0" smtClean="0">
                    <a:effectLst/>
                    <a:latin typeface="Calibri" panose="020F0502020204030204" pitchFamily="34" charset="0"/>
                    <a:ea typeface="Calibri" panose="020F0502020204030204" pitchFamily="34" charset="0"/>
                    <a:cs typeface="Times New Roman" panose="02020603050405020304" pitchFamily="18" charset="0"/>
                  </a:rPr>
                  <a:t>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with</a:t>
                </a:r>
                <a:r>
                  <a:rPr lang="ru-RU" sz="1000" dirty="0">
                    <a:effectLst/>
                    <a:latin typeface="Calibri" panose="020F0502020204030204" pitchFamily="34" charset="0"/>
                    <a:ea typeface="Calibri" panose="020F0502020204030204" pitchFamily="34" charset="0"/>
                    <a:cs typeface="Times New Roman" panose="02020603050405020304" pitchFamily="18" charset="0"/>
                  </a:rPr>
                  <a:t>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very</a:t>
                </a:r>
                <a:r>
                  <a:rPr lang="ru-RU" sz="1000" dirty="0">
                    <a:effectLst/>
                    <a:latin typeface="Calibri" panose="020F0502020204030204" pitchFamily="34" charset="0"/>
                    <a:ea typeface="Calibri" panose="020F0502020204030204" pitchFamily="34" charset="0"/>
                    <a:cs typeface="Times New Roman" panose="02020603050405020304" pitchFamily="18" charset="0"/>
                  </a:rPr>
                  <a:t>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poor</a:t>
                </a:r>
                <a:r>
                  <a:rPr lang="ru-RU" sz="1000" dirty="0">
                    <a:effectLst/>
                    <a:latin typeface="Calibri" panose="020F0502020204030204" pitchFamily="34" charset="0"/>
                    <a:ea typeface="Calibri" panose="020F0502020204030204" pitchFamily="34" charset="0"/>
                    <a:cs typeface="Times New Roman" panose="02020603050405020304" pitchFamily="18" charset="0"/>
                  </a:rPr>
                  <a:t>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reputation</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Умножение 8"/>
              <p:cNvSpPr/>
              <p:nvPr/>
            </p:nvSpPr>
            <p:spPr>
              <a:xfrm>
                <a:off x="0" y="886968"/>
                <a:ext cx="1955800" cy="1617133"/>
              </a:xfrm>
              <a:prstGeom prst="mathMultiply">
                <a:avLst/>
              </a:prstGeom>
              <a:solidFill>
                <a:srgbClr val="FF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effectLst/>
                    <a:ea typeface="Calibri" panose="020F0502020204030204" pitchFamily="34" charset="0"/>
                    <a:cs typeface="Times New Roman" panose="02020603050405020304" pitchFamily="18" charset="0"/>
                  </a:rPr>
                  <a:t>Complaints</a:t>
                </a:r>
                <a:endParaRPr lang="ru-RU" sz="1100">
                  <a:effectLst/>
                  <a:ea typeface="Calibri" panose="020F0502020204030204" pitchFamily="34" charset="0"/>
                  <a:cs typeface="Times New Roman" panose="02020603050405020304" pitchFamily="18" charset="0"/>
                </a:endParaRPr>
              </a:p>
            </p:txBody>
          </p:sp>
          <p:sp>
            <p:nvSpPr>
              <p:cNvPr id="10" name="Стрелка вверх 9"/>
              <p:cNvSpPr/>
              <p:nvPr/>
            </p:nvSpPr>
            <p:spPr>
              <a:xfrm flipV="1">
                <a:off x="786384" y="438912"/>
                <a:ext cx="366395" cy="8805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11" name="Стрелка вверх 10"/>
              <p:cNvSpPr/>
              <p:nvPr/>
            </p:nvSpPr>
            <p:spPr>
              <a:xfrm>
                <a:off x="886968" y="2130552"/>
                <a:ext cx="162983"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sp>
            <p:nvSpPr>
              <p:cNvPr id="12" name="Стрелка углом вверх 11"/>
              <p:cNvSpPr/>
              <p:nvPr/>
            </p:nvSpPr>
            <p:spPr>
              <a:xfrm>
                <a:off x="1609344" y="0"/>
                <a:ext cx="1777577" cy="1785620"/>
              </a:xfrm>
              <a:prstGeom prst="bentUpArrow">
                <a:avLst>
                  <a:gd name="adj1" fmla="val 10301"/>
                  <a:gd name="adj2" fmla="val 11486"/>
                  <a:gd name="adj3" fmla="val 1504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ru-RU"/>
              </a:p>
            </p:txBody>
          </p:sp>
        </p:grpSp>
      </p:grpSp>
      <p:sp>
        <p:nvSpPr>
          <p:cNvPr id="60" name="Прямоугольник 59"/>
          <p:cNvSpPr/>
          <p:nvPr/>
        </p:nvSpPr>
        <p:spPr>
          <a:xfrm>
            <a:off x="0" y="1"/>
            <a:ext cx="12178354" cy="818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60066"/>
                </a:solidFill>
                <a:latin typeface="Segoe UI" panose="020B0502040204020203" pitchFamily="34" charset="0"/>
                <a:cs typeface="Segoe UI" panose="020B0502040204020203" pitchFamily="34" charset="0"/>
              </a:rPr>
              <a:t>Specification of requirements for the subsystem </a:t>
            </a:r>
            <a:r>
              <a:rPr lang="en-US" sz="2800" b="1" dirty="0" smtClean="0">
                <a:solidFill>
                  <a:srgbClr val="660066"/>
                </a:solidFill>
                <a:latin typeface="Segoe UI" panose="020B0502040204020203" pitchFamily="34" charset="0"/>
                <a:cs typeface="Segoe UI" panose="020B0502040204020203" pitchFamily="34" charset="0"/>
              </a:rPr>
              <a:t>“Feedback"</a:t>
            </a:r>
            <a:endParaRPr lang="ru-RU" sz="2800" b="1" dirty="0">
              <a:solidFill>
                <a:srgbClr val="660066"/>
              </a:solidFill>
              <a:latin typeface="Segoe UI" panose="020B0502040204020203" pitchFamily="34" charset="0"/>
              <a:cs typeface="Segoe UI" panose="020B0502040204020203" pitchFamily="34" charset="0"/>
            </a:endParaRPr>
          </a:p>
        </p:txBody>
      </p:sp>
      <p:sp>
        <p:nvSpPr>
          <p:cNvPr id="61" name="Прямоугольник с двумя скругленными противолежащими углами 60"/>
          <p:cNvSpPr/>
          <p:nvPr/>
        </p:nvSpPr>
        <p:spPr>
          <a:xfrm>
            <a:off x="-31337" y="3115479"/>
            <a:ext cx="3587470" cy="3304737"/>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60066"/>
                </a:solidFill>
              </a:rPr>
              <a:t>Users </a:t>
            </a:r>
            <a:r>
              <a:rPr lang="en-US" sz="2400" dirty="0" smtClean="0">
                <a:solidFill>
                  <a:srgbClr val="660066"/>
                </a:solidFill>
              </a:rPr>
              <a:t>who registered </a:t>
            </a:r>
            <a:r>
              <a:rPr lang="en-US" sz="2400" dirty="0">
                <a:solidFill>
                  <a:srgbClr val="660066"/>
                </a:solidFill>
              </a:rPr>
              <a:t>in the system </a:t>
            </a:r>
            <a:r>
              <a:rPr lang="en-US" sz="2400" dirty="0" smtClean="0">
                <a:solidFill>
                  <a:srgbClr val="660066"/>
                </a:solidFill>
              </a:rPr>
              <a:t>could </a:t>
            </a:r>
            <a:r>
              <a:rPr lang="en-US" sz="2400" dirty="0">
                <a:solidFill>
                  <a:srgbClr val="660066"/>
                </a:solidFill>
              </a:rPr>
              <a:t>write to each other via chat. Also there is an opportunity for the </a:t>
            </a:r>
            <a:r>
              <a:rPr lang="en-US" sz="2400" dirty="0" smtClean="0">
                <a:solidFill>
                  <a:srgbClr val="660066"/>
                </a:solidFill>
              </a:rPr>
              <a:t>type of  user “User"  </a:t>
            </a:r>
            <a:r>
              <a:rPr lang="en-US" sz="2400" dirty="0">
                <a:solidFill>
                  <a:srgbClr val="660066"/>
                </a:solidFill>
              </a:rPr>
              <a:t>to view the complete information about the </a:t>
            </a:r>
            <a:r>
              <a:rPr lang="en-US" sz="2400" dirty="0" smtClean="0">
                <a:solidFill>
                  <a:srgbClr val="660066"/>
                </a:solidFill>
              </a:rPr>
              <a:t>type of user “Application".</a:t>
            </a:r>
            <a:endParaRPr lang="ru-RU" sz="2400" dirty="0">
              <a:solidFill>
                <a:srgbClr val="660066"/>
              </a:solidFill>
            </a:endParaRPr>
          </a:p>
        </p:txBody>
      </p:sp>
      <p:sp>
        <p:nvSpPr>
          <p:cNvPr id="62" name="Прямоугольник с двумя скругленными противолежащими углами 61"/>
          <p:cNvSpPr/>
          <p:nvPr/>
        </p:nvSpPr>
        <p:spPr>
          <a:xfrm>
            <a:off x="8386011" y="2588332"/>
            <a:ext cx="3587470" cy="3096923"/>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660066"/>
                </a:solidFill>
              </a:rPr>
              <a:t>A </a:t>
            </a:r>
            <a:r>
              <a:rPr lang="en-US" sz="2400" dirty="0" smtClean="0">
                <a:solidFill>
                  <a:srgbClr val="660066"/>
                </a:solidFill>
              </a:rPr>
              <a:t>type of user  “Application"  </a:t>
            </a:r>
            <a:r>
              <a:rPr lang="en-US" sz="2400" dirty="0">
                <a:solidFill>
                  <a:srgbClr val="660066"/>
                </a:solidFill>
              </a:rPr>
              <a:t>only has access to general information. You can leave a response for the </a:t>
            </a:r>
            <a:r>
              <a:rPr lang="en-US" sz="2400" dirty="0" smtClean="0">
                <a:solidFill>
                  <a:srgbClr val="660066"/>
                </a:solidFill>
              </a:rPr>
              <a:t>one of the fishing places.</a:t>
            </a:r>
            <a:endParaRPr lang="ru-RU" sz="2400" dirty="0">
              <a:solidFill>
                <a:srgbClr val="660066"/>
              </a:solidFill>
            </a:endParaRPr>
          </a:p>
        </p:txBody>
      </p:sp>
      <p:pic>
        <p:nvPicPr>
          <p:cNvPr id="64" name="Рисунок 63"/>
          <p:cNvPicPr/>
          <p:nvPr/>
        </p:nvPicPr>
        <p:blipFill>
          <a:blip r:embed="rId2" cstate="print">
            <a:extLst>
              <a:ext uri="{28A0092B-C50C-407E-A947-70E740481C1C}">
                <a14:useLocalDpi xmlns:a14="http://schemas.microsoft.com/office/drawing/2010/main" xmlns="" val="0"/>
              </a:ext>
            </a:extLst>
          </a:blip>
          <a:stretch>
            <a:fillRect/>
          </a:stretch>
        </p:blipFill>
        <p:spPr>
          <a:xfrm>
            <a:off x="2844368" y="682856"/>
            <a:ext cx="1418264" cy="1277102"/>
          </a:xfrm>
          <a:prstGeom prst="rect">
            <a:avLst/>
          </a:prstGeom>
        </p:spPr>
      </p:pic>
      <p:pic>
        <p:nvPicPr>
          <p:cNvPr id="65" name="Рисунок 64"/>
          <p:cNvPicPr/>
          <p:nvPr/>
        </p:nvPicPr>
        <p:blipFill>
          <a:blip r:embed="rId3" cstate="print">
            <a:extLst>
              <a:ext uri="{28A0092B-C50C-407E-A947-70E740481C1C}">
                <a14:useLocalDpi xmlns:a14="http://schemas.microsoft.com/office/drawing/2010/main" xmlns="" val="0"/>
              </a:ext>
            </a:extLst>
          </a:blip>
          <a:stretch>
            <a:fillRect/>
          </a:stretch>
        </p:blipFill>
        <p:spPr>
          <a:xfrm>
            <a:off x="7722387" y="932877"/>
            <a:ext cx="951095" cy="1035800"/>
          </a:xfrm>
          <a:prstGeom prst="rect">
            <a:avLst/>
          </a:prstGeom>
        </p:spPr>
      </p:pic>
      <p:pic>
        <p:nvPicPr>
          <p:cNvPr id="66" name="Рисунок 65"/>
          <p:cNvPicPr/>
          <p:nvPr/>
        </p:nvPicPr>
        <p:blipFill>
          <a:blip r:embed="rId4" cstate="print">
            <a:extLst>
              <a:ext uri="{28A0092B-C50C-407E-A947-70E740481C1C}">
                <a14:useLocalDpi xmlns:a14="http://schemas.microsoft.com/office/drawing/2010/main" xmlns="" val="0"/>
              </a:ext>
            </a:extLst>
          </a:blip>
          <a:stretch>
            <a:fillRect/>
          </a:stretch>
        </p:blipFill>
        <p:spPr>
          <a:xfrm>
            <a:off x="5041966" y="5030579"/>
            <a:ext cx="1653502" cy="1543676"/>
          </a:xfrm>
          <a:prstGeom prst="rect">
            <a:avLst/>
          </a:prstGeom>
        </p:spPr>
      </p:pic>
      <p:pic>
        <p:nvPicPr>
          <p:cNvPr id="67" name="Рисунок 6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257796" y="5537200"/>
            <a:ext cx="1348740" cy="1226127"/>
          </a:xfrm>
          <a:prstGeom prst="rect">
            <a:avLst/>
          </a:prstGeom>
        </p:spPr>
      </p:pic>
    </p:spTree>
    <p:extLst>
      <p:ext uri="{BB962C8B-B14F-4D97-AF65-F5344CB8AC3E}">
        <p14:creationId xmlns:p14="http://schemas.microsoft.com/office/powerpoint/2010/main" xmlns="" val="2325832593"/>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81000"/>
            <a:lum/>
          </a:blip>
          <a:srcRect/>
          <a:stretch>
            <a:fillRect l="-6000" r="-6000"/>
          </a:stretch>
        </a:blipFill>
        <a:effectLst/>
      </p:bgPr>
    </p:bg>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968011" y="5537200"/>
            <a:ext cx="1348740" cy="1226127"/>
          </a:xfrm>
          <a:prstGeom prst="rect">
            <a:avLst/>
          </a:prstGeom>
        </p:spPr>
      </p:pic>
      <p:sp>
        <p:nvSpPr>
          <p:cNvPr id="5" name="Заголовок 1"/>
          <p:cNvSpPr>
            <a:spLocks noGrp="1"/>
          </p:cNvSpPr>
          <p:nvPr>
            <p:ph type="title"/>
          </p:nvPr>
        </p:nvSpPr>
        <p:spPr>
          <a:xfrm>
            <a:off x="926976" y="1161725"/>
            <a:ext cx="10515600" cy="853561"/>
          </a:xfrm>
        </p:spPr>
        <p:txBody>
          <a:bodyPr>
            <a:noAutofit/>
          </a:bodyPr>
          <a:lstStyle/>
          <a:p>
            <a:pPr algn="r"/>
            <a:r>
              <a:rPr lang="ru-RU" sz="6600" b="1" dirty="0" smtClean="0">
                <a:effectLst>
                  <a:outerShdw blurRad="38100" dist="38100" dir="2700000" algn="tl">
                    <a:srgbClr val="000000">
                      <a:alpha val="43137"/>
                    </a:srgbClr>
                  </a:outerShdw>
                </a:effectLst>
              </a:rPr>
              <a:t>4. </a:t>
            </a:r>
            <a:r>
              <a:rPr lang="en-US" sz="6600" b="1" dirty="0">
                <a:effectLst>
                  <a:outerShdw blurRad="38100" dist="38100" dir="2700000" algn="tl">
                    <a:srgbClr val="000000">
                      <a:alpha val="43137"/>
                    </a:srgbClr>
                  </a:outerShdw>
                </a:effectLst>
              </a:rPr>
              <a:t>Scope Management</a:t>
            </a:r>
            <a:endParaRPr lang="ru-RU" sz="6600" b="1" dirty="0">
              <a:effectLst>
                <a:outerShdw blurRad="38100" dist="38100" dir="2700000" algn="tl">
                  <a:srgbClr val="000000">
                    <a:alpha val="43137"/>
                  </a:srgbClr>
                </a:outerShdw>
              </a:effectLst>
            </a:endParaRPr>
          </a:p>
        </p:txBody>
      </p:sp>
      <p:pic>
        <p:nvPicPr>
          <p:cNvPr id="2" name="Рисунок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976866" y="336388"/>
            <a:ext cx="1339406" cy="1910503"/>
          </a:xfrm>
          <a:prstGeom prst="rect">
            <a:avLst/>
          </a:prstGeom>
        </p:spPr>
      </p:pic>
      <p:pic>
        <p:nvPicPr>
          <p:cNvPr id="7" name="Рисунок 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2807859">
            <a:off x="11268777" y="1898590"/>
            <a:ext cx="813115" cy="1159812"/>
          </a:xfrm>
          <a:prstGeom prst="rect">
            <a:avLst/>
          </a:prstGeom>
        </p:spPr>
      </p:pic>
      <p:pic>
        <p:nvPicPr>
          <p:cNvPr id="8" name="Рисунок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20124803">
            <a:off x="7288993" y="4947013"/>
            <a:ext cx="1173000" cy="1673145"/>
          </a:xfrm>
          <a:prstGeom prst="rect">
            <a:avLst/>
          </a:prstGeom>
        </p:spPr>
      </p:pic>
    </p:spTree>
    <p:extLst>
      <p:ext uri="{BB962C8B-B14F-4D97-AF65-F5344CB8AC3E}">
        <p14:creationId xmlns:p14="http://schemas.microsoft.com/office/powerpoint/2010/main" xmlns="" val="426949250"/>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1"/>
            <p:extLst>
              <p:ext uri="{D42A27DB-BD31-4B8C-83A1-F6EECF244321}">
                <p14:modId xmlns:p14="http://schemas.microsoft.com/office/powerpoint/2010/main" xmlns="" val="1604785369"/>
              </p:ext>
            </p:extLst>
          </p:nvPr>
        </p:nvGraphicFramePr>
        <p:xfrm>
          <a:off x="406400" y="264160"/>
          <a:ext cx="11287760" cy="6360949"/>
        </p:xfrm>
        <a:graphic>
          <a:graphicData uri="http://schemas.openxmlformats.org/drawingml/2006/table">
            <a:tbl>
              <a:tblPr firstRow="1" firstCol="1" bandRow="1">
                <a:tableStyleId>{5C22544A-7EE6-4342-B048-85BDC9FD1C3A}</a:tableStyleId>
              </a:tblPr>
              <a:tblGrid>
                <a:gridCol w="616318"/>
                <a:gridCol w="4076075"/>
                <a:gridCol w="2079382"/>
                <a:gridCol w="2459757"/>
                <a:gridCol w="2056228"/>
              </a:tblGrid>
              <a:tr h="1135446">
                <a:tc>
                  <a:txBody>
                    <a:bodyPr/>
                    <a:lstStyle/>
                    <a:p>
                      <a:pPr indent="-635"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Function</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Priority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Labor</a:t>
                      </a:r>
                      <a:r>
                        <a:rPr lang="ru-RU" sz="2800" dirty="0">
                          <a:effectLst/>
                        </a:rPr>
                        <a:t> </a:t>
                      </a:r>
                      <a:r>
                        <a:rPr lang="ru-RU" sz="2800" dirty="0" err="1">
                          <a:effectLst/>
                        </a:rPr>
                        <a:t>intensity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Risk</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r>
              <a:tr h="544925">
                <a:tc gridSpan="5">
                  <a:txBody>
                    <a:bodyPr/>
                    <a:lstStyle/>
                    <a:p>
                      <a:pPr algn="ctr">
                        <a:lnSpc>
                          <a:spcPct val="107000"/>
                        </a:lnSpc>
                        <a:spcAft>
                          <a:spcPts val="0"/>
                        </a:spcAft>
                      </a:pPr>
                      <a:r>
                        <a:rPr lang="en-US" sz="2400">
                          <a:effectLst/>
                        </a:rPr>
                        <a:t>B</a:t>
                      </a:r>
                      <a:r>
                        <a:rPr lang="ru-RU" sz="2400">
                          <a:effectLst/>
                        </a:rPr>
                        <a:t>asic level</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1690377">
                <a:tc>
                  <a:txBody>
                    <a:bodyPr/>
                    <a:lstStyle/>
                    <a:p>
                      <a:pPr algn="ctr">
                        <a:lnSpc>
                          <a:spcPct val="107000"/>
                        </a:lnSpc>
                        <a:spcAft>
                          <a:spcPts val="0"/>
                        </a:spcAft>
                      </a:pPr>
                      <a:r>
                        <a:rPr lang="ru-RU" sz="2400">
                          <a:effectLst/>
                        </a:rPr>
                        <a:t>4</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en-US" sz="2400" dirty="0">
                          <a:effectLst/>
                        </a:rPr>
                        <a:t>Displaying the most expensive / cheap place in the base of fish places</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07000"/>
                        </a:lnSpc>
                        <a:spcAft>
                          <a:spcPts val="0"/>
                        </a:spcAft>
                      </a:pPr>
                      <a:r>
                        <a:rPr lang="ru-RU" sz="2400" dirty="0" err="1">
                          <a:effectLst/>
                        </a:rPr>
                        <a:t>Critical</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07000"/>
                        </a:lnSpc>
                        <a:spcAft>
                          <a:spcPts val="0"/>
                        </a:spcAft>
                      </a:pPr>
                      <a:r>
                        <a:rPr lang="ru-RU" sz="2400">
                          <a:effectLst/>
                        </a:rPr>
                        <a:t>Average</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07000"/>
                        </a:lnSpc>
                        <a:spcAft>
                          <a:spcPts val="0"/>
                        </a:spcAft>
                      </a:pPr>
                      <a:r>
                        <a:rPr lang="ru-RU" sz="2400">
                          <a:effectLst/>
                        </a:rPr>
                        <a:t>Low</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r>
              <a:tr h="1116539">
                <a:tc>
                  <a:txBody>
                    <a:bodyPr/>
                    <a:lstStyle/>
                    <a:p>
                      <a:pPr algn="ctr">
                        <a:lnSpc>
                          <a:spcPct val="107000"/>
                        </a:lnSpc>
                        <a:spcAft>
                          <a:spcPts val="0"/>
                        </a:spcAft>
                      </a:pPr>
                      <a:r>
                        <a:rPr lang="ru-RU" sz="2400">
                          <a:effectLst/>
                        </a:rPr>
                        <a:t>6</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en-US" sz="2400">
                          <a:effectLst/>
                        </a:rPr>
                        <a:t>Determination of the current location</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07000"/>
                        </a:lnSpc>
                        <a:spcAft>
                          <a:spcPts val="0"/>
                        </a:spcAft>
                      </a:pPr>
                      <a:r>
                        <a:rPr lang="ru-RU" sz="2400">
                          <a:effectLst/>
                        </a:rPr>
                        <a:t>Critical</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07000"/>
                        </a:lnSpc>
                        <a:spcAft>
                          <a:spcPts val="0"/>
                        </a:spcAft>
                      </a:pPr>
                      <a:r>
                        <a:rPr lang="ru-RU" sz="2400" dirty="0" err="1">
                          <a:effectLst/>
                        </a:rPr>
                        <a:t>Average</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r>
              <a:tr h="1090961">
                <a:tc>
                  <a:txBody>
                    <a:bodyPr/>
                    <a:lstStyle/>
                    <a:p>
                      <a:pPr algn="ctr">
                        <a:lnSpc>
                          <a:spcPct val="107000"/>
                        </a:lnSpc>
                        <a:spcAft>
                          <a:spcPts val="0"/>
                        </a:spcAft>
                      </a:pPr>
                      <a:r>
                        <a:rPr lang="ru-RU" sz="2400">
                          <a:effectLst/>
                        </a:rPr>
                        <a:t>9</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400">
                          <a:effectLst/>
                        </a:rPr>
                        <a:t>Route to the place</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07000"/>
                        </a:lnSpc>
                        <a:spcAft>
                          <a:spcPts val="0"/>
                        </a:spcAft>
                      </a:pPr>
                      <a:r>
                        <a:rPr lang="ru-RU" sz="2400">
                          <a:effectLst/>
                        </a:rPr>
                        <a:t>Critical</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07000"/>
                        </a:lnSpc>
                        <a:spcAft>
                          <a:spcPts val="0"/>
                        </a:spcAft>
                      </a:pPr>
                      <a:r>
                        <a:rPr lang="en-US" sz="2400">
                          <a:effectLst/>
                        </a:rPr>
                        <a:t>High</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r>
              <a:tr h="781912">
                <a:tc>
                  <a:txBody>
                    <a:bodyPr/>
                    <a:lstStyle/>
                    <a:p>
                      <a:pPr algn="ctr">
                        <a:lnSpc>
                          <a:spcPct val="107000"/>
                        </a:lnSpc>
                        <a:spcAft>
                          <a:spcPts val="0"/>
                        </a:spcAft>
                      </a:pPr>
                      <a:r>
                        <a:rPr lang="ru-RU" sz="2400" dirty="0">
                          <a:effectLst/>
                        </a:rPr>
                        <a:t>7</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en-US" sz="2400">
                          <a:effectLst/>
                        </a:rPr>
                        <a:t>Calculating the cost of visiting a place</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marL="457200" algn="ctr">
                        <a:lnSpc>
                          <a:spcPct val="107000"/>
                        </a:lnSpc>
                        <a:spcAft>
                          <a:spcPts val="0"/>
                        </a:spcAft>
                      </a:pPr>
                      <a:r>
                        <a:rPr lang="ru-RU" sz="2400">
                          <a:effectLst/>
                        </a:rPr>
                        <a:t>Critical</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07000"/>
                        </a:lnSpc>
                        <a:spcAft>
                          <a:spcPts val="0"/>
                        </a:spcAft>
                      </a:pPr>
                      <a:r>
                        <a:rPr lang="ru-RU" sz="2400">
                          <a:effectLst/>
                        </a:rPr>
                        <a:t>Average</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r>
            </a:tbl>
          </a:graphicData>
        </a:graphic>
      </p:graphicFrame>
    </p:spTree>
    <p:extLst>
      <p:ext uri="{BB962C8B-B14F-4D97-AF65-F5344CB8AC3E}">
        <p14:creationId xmlns:p14="http://schemas.microsoft.com/office/powerpoint/2010/main" xmlns="" val="4098066462"/>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1"/>
            <p:extLst>
              <p:ext uri="{D42A27DB-BD31-4B8C-83A1-F6EECF244321}">
                <p14:modId xmlns:p14="http://schemas.microsoft.com/office/powerpoint/2010/main" xmlns="" val="283056726"/>
              </p:ext>
            </p:extLst>
          </p:nvPr>
        </p:nvGraphicFramePr>
        <p:xfrm>
          <a:off x="406400" y="264160"/>
          <a:ext cx="11287760" cy="6156960"/>
        </p:xfrm>
        <a:graphic>
          <a:graphicData uri="http://schemas.openxmlformats.org/drawingml/2006/table">
            <a:tbl>
              <a:tblPr firstRow="1" firstCol="1" bandRow="1">
                <a:tableStyleId>{5C22544A-7EE6-4342-B048-85BDC9FD1C3A}</a:tableStyleId>
              </a:tblPr>
              <a:tblGrid>
                <a:gridCol w="616318"/>
                <a:gridCol w="4076075"/>
                <a:gridCol w="2079382"/>
                <a:gridCol w="2459757"/>
                <a:gridCol w="2056228"/>
              </a:tblGrid>
              <a:tr h="1253242">
                <a:tc>
                  <a:txBody>
                    <a:bodyPr/>
                    <a:lstStyle/>
                    <a:p>
                      <a:pPr indent="-635"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Function</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Priority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Labor</a:t>
                      </a:r>
                      <a:r>
                        <a:rPr lang="ru-RU" sz="2800" dirty="0">
                          <a:effectLst/>
                        </a:rPr>
                        <a:t> </a:t>
                      </a:r>
                      <a:r>
                        <a:rPr lang="ru-RU" sz="2800" dirty="0" err="1">
                          <a:effectLst/>
                        </a:rPr>
                        <a:t>intensity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Risk</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r>
              <a:tr h="601458">
                <a:tc gridSpan="5">
                  <a:txBody>
                    <a:bodyPr/>
                    <a:lstStyle/>
                    <a:p>
                      <a:pPr algn="ctr">
                        <a:lnSpc>
                          <a:spcPct val="107000"/>
                        </a:lnSpc>
                        <a:spcAft>
                          <a:spcPts val="0"/>
                        </a:spcAft>
                      </a:pPr>
                      <a:r>
                        <a:rPr lang="en-US" sz="2400">
                          <a:effectLst/>
                        </a:rPr>
                        <a:t>B</a:t>
                      </a:r>
                      <a:r>
                        <a:rPr lang="ru-RU" sz="2400">
                          <a:effectLst/>
                        </a:rPr>
                        <a:t>asic level</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1865744">
                <a:tc>
                  <a:txBody>
                    <a:bodyPr/>
                    <a:lstStyle/>
                    <a:p>
                      <a:pPr algn="ctr">
                        <a:lnSpc>
                          <a:spcPct val="107000"/>
                        </a:lnSpc>
                        <a:spcAft>
                          <a:spcPts val="0"/>
                        </a:spcAft>
                      </a:pPr>
                      <a:r>
                        <a:rPr lang="en-US" sz="2400" dirty="0" smtClean="0">
                          <a:effectLst/>
                          <a:latin typeface="+mn-lt"/>
                          <a:ea typeface="+mn-ea"/>
                          <a:cs typeface="+mn-cs"/>
                        </a:rPr>
                        <a:t>11</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en-US" sz="2400" kern="1200" dirty="0" smtClean="0">
                          <a:solidFill>
                            <a:schemeClr val="dk1"/>
                          </a:solidFill>
                          <a:effectLst/>
                          <a:latin typeface="+mn-lt"/>
                          <a:ea typeface="+mn-ea"/>
                          <a:cs typeface="+mn-cs"/>
                        </a:rPr>
                        <a:t>Preservation of photo barcode locations in the database</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en-US" sz="2400" kern="1200" dirty="0" smtClean="0">
                          <a:solidFill>
                            <a:schemeClr val="dk1"/>
                          </a:solidFill>
                          <a:effectLst/>
                          <a:latin typeface="+mn-lt"/>
                          <a:ea typeface="+mn-ea"/>
                          <a:cs typeface="+mn-cs"/>
                        </a:rPr>
                        <a:t>High</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smtClean="0">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r>
              <a:tr h="1232374">
                <a:tc>
                  <a:txBody>
                    <a:bodyPr/>
                    <a:lstStyle/>
                    <a:p>
                      <a:pPr algn="ctr">
                        <a:lnSpc>
                          <a:spcPct val="107000"/>
                        </a:lnSpc>
                        <a:spcAft>
                          <a:spcPts val="0"/>
                        </a:spcAft>
                      </a:pPr>
                      <a:r>
                        <a:rPr lang="en-US" sz="2400" dirty="0" smtClean="0">
                          <a:effectLst/>
                          <a:latin typeface="+mn-lt"/>
                          <a:ea typeface="+mn-ea"/>
                          <a:cs typeface="+mn-cs"/>
                        </a:rPr>
                        <a:t>5</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400" kern="1200" dirty="0" err="1" smtClean="0">
                          <a:solidFill>
                            <a:schemeClr val="dk1"/>
                          </a:solidFill>
                          <a:effectLst/>
                          <a:latin typeface="+mn-lt"/>
                          <a:ea typeface="+mn-ea"/>
                          <a:cs typeface="+mn-cs"/>
                        </a:rPr>
                        <a:t>Multilanguage</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en-US" sz="2400" kern="1200" dirty="0" smtClean="0">
                          <a:solidFill>
                            <a:schemeClr val="dk1"/>
                          </a:solidFill>
                          <a:effectLst/>
                          <a:latin typeface="+mn-lt"/>
                          <a:ea typeface="+mn-ea"/>
                          <a:cs typeface="+mn-cs"/>
                        </a:rPr>
                        <a:t>High</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smtClean="0">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r>
              <a:tr h="1204142">
                <a:tc>
                  <a:txBody>
                    <a:bodyPr/>
                    <a:lstStyle/>
                    <a:p>
                      <a:pPr algn="ctr">
                        <a:lnSpc>
                          <a:spcPct val="107000"/>
                        </a:lnSpc>
                        <a:spcAft>
                          <a:spcPts val="0"/>
                        </a:spcAft>
                      </a:pPr>
                      <a:r>
                        <a:rPr lang="en-US" sz="2400" dirty="0" smtClean="0">
                          <a:effectLst/>
                          <a:latin typeface="+mn-lt"/>
                          <a:ea typeface="+mn-ea"/>
                          <a:cs typeface="+mn-cs"/>
                        </a:rPr>
                        <a:t>1</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en-US" sz="2400" kern="1200" dirty="0" smtClean="0">
                          <a:solidFill>
                            <a:schemeClr val="dk1"/>
                          </a:solidFill>
                          <a:effectLst/>
                          <a:latin typeface="+mn-lt"/>
                          <a:ea typeface="+mn-ea"/>
                          <a:cs typeface="+mn-cs"/>
                        </a:rPr>
                        <a:t>Ability to evaluate fish places</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en-US" sz="2400" kern="1200" dirty="0" smtClean="0">
                          <a:solidFill>
                            <a:schemeClr val="dk1"/>
                          </a:solidFill>
                          <a:effectLst/>
                          <a:latin typeface="+mn-lt"/>
                          <a:ea typeface="+mn-ea"/>
                          <a:cs typeface="+mn-cs"/>
                        </a:rPr>
                        <a:t>High</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smtClean="0">
                          <a:effectLst/>
                        </a:rPr>
                        <a:t>Average</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0"/>
                        </a:spcAft>
                      </a:pPr>
                      <a:r>
                        <a:rPr lang="ru-RU" sz="2400" dirty="0" err="1">
                          <a:effectLst/>
                        </a:rPr>
                        <a:t>Low</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r>
            </a:tbl>
          </a:graphicData>
        </a:graphic>
      </p:graphicFrame>
    </p:spTree>
    <p:extLst>
      <p:ext uri="{BB962C8B-B14F-4D97-AF65-F5344CB8AC3E}">
        <p14:creationId xmlns:p14="http://schemas.microsoft.com/office/powerpoint/2010/main" xmlns="" val="1496696326"/>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graphicFrame>
        <p:nvGraphicFramePr>
          <p:cNvPr id="5" name="Объект 3"/>
          <p:cNvGraphicFramePr>
            <a:graphicFrameLocks noGrp="1"/>
          </p:cNvGraphicFramePr>
          <p:nvPr>
            <p:ph idx="1"/>
            <p:extLst>
              <p:ext uri="{D42A27DB-BD31-4B8C-83A1-F6EECF244321}">
                <p14:modId xmlns:p14="http://schemas.microsoft.com/office/powerpoint/2010/main" xmlns="" val="2391116932"/>
              </p:ext>
            </p:extLst>
          </p:nvPr>
        </p:nvGraphicFramePr>
        <p:xfrm>
          <a:off x="406400" y="264160"/>
          <a:ext cx="11287760" cy="6096000"/>
        </p:xfrm>
        <a:graphic>
          <a:graphicData uri="http://schemas.openxmlformats.org/drawingml/2006/table">
            <a:tbl>
              <a:tblPr firstRow="1" firstCol="1" bandRow="1">
                <a:tableStyleId>{5C22544A-7EE6-4342-B048-85BDC9FD1C3A}</a:tableStyleId>
              </a:tblPr>
              <a:tblGrid>
                <a:gridCol w="616318"/>
                <a:gridCol w="4076075"/>
                <a:gridCol w="2079382"/>
                <a:gridCol w="2459757"/>
                <a:gridCol w="2056228"/>
              </a:tblGrid>
              <a:tr h="1542508">
                <a:tc>
                  <a:txBody>
                    <a:bodyPr/>
                    <a:lstStyle/>
                    <a:p>
                      <a:pPr indent="-635"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Function</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Priority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Labor</a:t>
                      </a:r>
                      <a:r>
                        <a:rPr lang="ru-RU" sz="2800" dirty="0">
                          <a:effectLst/>
                        </a:rPr>
                        <a:t> </a:t>
                      </a:r>
                      <a:r>
                        <a:rPr lang="ru-RU" sz="2800" dirty="0" err="1">
                          <a:effectLst/>
                        </a:rPr>
                        <a:t>intensity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Risk</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r>
              <a:tr h="740283">
                <a:tc gridSpan="5">
                  <a:txBody>
                    <a:bodyPr/>
                    <a:lstStyle/>
                    <a:p>
                      <a:pPr algn="ctr">
                        <a:lnSpc>
                          <a:spcPct val="107000"/>
                        </a:lnSpc>
                        <a:spcAft>
                          <a:spcPts val="0"/>
                        </a:spcAft>
                      </a:pPr>
                      <a:r>
                        <a:rPr lang="en-US" sz="2400">
                          <a:effectLst/>
                        </a:rPr>
                        <a:t>B</a:t>
                      </a:r>
                      <a:r>
                        <a:rPr lang="ru-RU" sz="2400">
                          <a:effectLst/>
                        </a:rPr>
                        <a:t>asic level</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2296385">
                <a:tc>
                  <a:txBody>
                    <a:bodyPr/>
                    <a:lstStyle/>
                    <a:p>
                      <a:pPr algn="ctr">
                        <a:lnSpc>
                          <a:spcPct val="107000"/>
                        </a:lnSpc>
                        <a:spcAft>
                          <a:spcPts val="0"/>
                        </a:spcAft>
                      </a:pPr>
                      <a:r>
                        <a:rPr lang="en-US" sz="2400" dirty="0" smtClean="0">
                          <a:effectLst/>
                          <a:latin typeface="+mn-lt"/>
                          <a:ea typeface="+mn-ea"/>
                          <a:cs typeface="+mn-cs"/>
                        </a:rPr>
                        <a:t>2</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400">
                          <a:solidFill>
                            <a:srgbClr val="000000"/>
                          </a:solidFill>
                          <a:effectLst/>
                          <a:latin typeface="+mj-lt"/>
                          <a:ea typeface="Calibri" panose="020F0502020204030204" pitchFamily="34" charset="0"/>
                          <a:cs typeface="Times New Roman" panose="02020603050405020304" pitchFamily="18" charset="0"/>
                        </a:rPr>
                        <a:t>Registration via social network</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Average</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r>
              <a:tr h="1516824">
                <a:tc>
                  <a:txBody>
                    <a:bodyPr/>
                    <a:lstStyle/>
                    <a:p>
                      <a:pPr algn="ctr">
                        <a:lnSpc>
                          <a:spcPct val="107000"/>
                        </a:lnSpc>
                        <a:spcAft>
                          <a:spcPts val="0"/>
                        </a:spcAft>
                      </a:pPr>
                      <a:r>
                        <a:rPr lang="en-US" sz="2400" dirty="0" smtClean="0">
                          <a:effectLst/>
                          <a:latin typeface="+mn-lt"/>
                          <a:ea typeface="+mn-ea"/>
                          <a:cs typeface="+mn-cs"/>
                        </a:rPr>
                        <a:t>12</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6000"/>
                        </a:lnSpc>
                        <a:spcAft>
                          <a:spcPts val="0"/>
                        </a:spcAft>
                      </a:pPr>
                      <a:r>
                        <a:rPr lang="en-US" sz="2400" b="0" i="0">
                          <a:effectLst/>
                          <a:latin typeface="+mj-lt"/>
                          <a:ea typeface="Calibri" panose="020F0502020204030204" pitchFamily="34" charset="0"/>
                          <a:cs typeface="Times New Roman" panose="02020603050405020304" pitchFamily="18" charset="0"/>
                        </a:rPr>
                        <a:t>Saving data after an update</a:t>
                      </a:r>
                      <a:endParaRPr lang="ru-RU" sz="2800" b="1" i="1">
                        <a:effectLst/>
                        <a:latin typeface="+mj-lt"/>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07000"/>
                        </a:lnSpc>
                        <a:spcAft>
                          <a:spcPts val="0"/>
                        </a:spcAft>
                      </a:pPr>
                      <a:r>
                        <a:rPr lang="ru-RU" sz="2400" dirty="0" err="1">
                          <a:effectLst/>
                          <a:latin typeface="+mj-lt"/>
                          <a:ea typeface="Calibri" panose="020F0502020204030204" pitchFamily="34" charset="0"/>
                          <a:cs typeface="Times New Roman" panose="02020603050405020304" pitchFamily="18" charset="0"/>
                        </a:rPr>
                        <a:t>Average</a:t>
                      </a:r>
                      <a:endParaRPr lang="ru-RU" sz="1800" dirty="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gn="ctr">
                        <a:lnSpc>
                          <a:spcPct val="107000"/>
                        </a:lnSpc>
                        <a:spcAft>
                          <a:spcPts val="0"/>
                        </a:spcAft>
                      </a:pPr>
                      <a:r>
                        <a:rPr lang="ru-RU" sz="2400" dirty="0" err="1">
                          <a:effectLst/>
                          <a:latin typeface="+mj-lt"/>
                          <a:ea typeface="Calibri" panose="020F0502020204030204" pitchFamily="34" charset="0"/>
                          <a:cs typeface="Times New Roman" panose="02020603050405020304" pitchFamily="18" charset="0"/>
                        </a:rPr>
                        <a:t>Average</a:t>
                      </a:r>
                      <a:endParaRPr lang="ru-RU" sz="1800" dirty="0">
                        <a:effectLst/>
                        <a:latin typeface="+mj-lt"/>
                        <a:ea typeface="Calibri" panose="020F0502020204030204" pitchFamily="34" charset="0"/>
                        <a:cs typeface="Times New Roman" panose="02020603050405020304" pitchFamily="18" charset="0"/>
                      </a:endParaRPr>
                    </a:p>
                  </a:txBody>
                  <a:tcPr marL="68580" marR="68580" marT="0" marB="0">
                    <a:solidFill>
                      <a:srgbClr val="00B050"/>
                    </a:solidFill>
                  </a:tcPr>
                </a:tc>
              </a:tr>
            </a:tbl>
          </a:graphicData>
        </a:graphic>
      </p:graphicFrame>
    </p:spTree>
    <p:extLst>
      <p:ext uri="{BB962C8B-B14F-4D97-AF65-F5344CB8AC3E}">
        <p14:creationId xmlns:p14="http://schemas.microsoft.com/office/powerpoint/2010/main" xmlns="" val="1135527176"/>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graphicFrame>
        <p:nvGraphicFramePr>
          <p:cNvPr id="5" name="Объект 3"/>
          <p:cNvGraphicFramePr>
            <a:graphicFrameLocks noGrp="1"/>
          </p:cNvGraphicFramePr>
          <p:nvPr>
            <p:ph idx="1"/>
            <p:extLst>
              <p:ext uri="{D42A27DB-BD31-4B8C-83A1-F6EECF244321}">
                <p14:modId xmlns:p14="http://schemas.microsoft.com/office/powerpoint/2010/main" xmlns="" val="2602829460"/>
              </p:ext>
            </p:extLst>
          </p:nvPr>
        </p:nvGraphicFramePr>
        <p:xfrm>
          <a:off x="406400" y="264160"/>
          <a:ext cx="11287760" cy="6096000"/>
        </p:xfrm>
        <a:graphic>
          <a:graphicData uri="http://schemas.openxmlformats.org/drawingml/2006/table">
            <a:tbl>
              <a:tblPr firstRow="1" firstCol="1" bandRow="1">
                <a:tableStyleId>{5C22544A-7EE6-4342-B048-85BDC9FD1C3A}</a:tableStyleId>
              </a:tblPr>
              <a:tblGrid>
                <a:gridCol w="616318"/>
                <a:gridCol w="4076075"/>
                <a:gridCol w="2079382"/>
                <a:gridCol w="2459757"/>
                <a:gridCol w="2056228"/>
              </a:tblGrid>
              <a:tr h="1542508">
                <a:tc>
                  <a:txBody>
                    <a:bodyPr/>
                    <a:lstStyle/>
                    <a:p>
                      <a:pPr indent="-635"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Function</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Priority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Labor</a:t>
                      </a:r>
                      <a:r>
                        <a:rPr lang="ru-RU" sz="2800" dirty="0">
                          <a:effectLst/>
                        </a:rPr>
                        <a:t> </a:t>
                      </a:r>
                      <a:r>
                        <a:rPr lang="ru-RU" sz="2800" dirty="0" err="1">
                          <a:effectLst/>
                        </a:rPr>
                        <a:t>intensity</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7000"/>
                        </a:lnSpc>
                        <a:spcAft>
                          <a:spcPts val="0"/>
                        </a:spcAft>
                      </a:pPr>
                      <a:r>
                        <a:rPr lang="ru-RU" sz="2800" dirty="0" err="1">
                          <a:effectLst/>
                        </a:rPr>
                        <a:t>Risk</a:t>
                      </a:r>
                      <a:endParaRPr lang="ru-RU" sz="1800" dirty="0">
                        <a:effectLst/>
                      </a:endParaRPr>
                    </a:p>
                    <a:p>
                      <a:pPr algn="ctr">
                        <a:lnSpc>
                          <a:spcPct val="107000"/>
                        </a:lnSpc>
                        <a:spcAft>
                          <a:spcPts val="0"/>
                        </a:spcAft>
                      </a:pPr>
                      <a:r>
                        <a:rPr lang="ru-RU" sz="2400" dirty="0">
                          <a:ln w="10160" cap="flat" cmpd="sng" algn="ctr">
                            <a:solidFill>
                              <a:srgbClr val="4472C4"/>
                            </a:solidFill>
                            <a:prstDash val="solid"/>
                            <a:round/>
                          </a:ln>
                          <a:effectLst>
                            <a:outerShdw blurRad="38100" dist="22860" dir="5400000" algn="tl">
                              <a:srgbClr val="000000">
                                <a:alpha val="30000"/>
                              </a:srgbClr>
                            </a:outerShdw>
                          </a:effectLst>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r>
              <a:tr h="740283">
                <a:tc gridSpan="5">
                  <a:txBody>
                    <a:bodyPr/>
                    <a:lstStyle/>
                    <a:p>
                      <a:pPr algn="ctr">
                        <a:lnSpc>
                          <a:spcPct val="107000"/>
                        </a:lnSpc>
                        <a:spcAft>
                          <a:spcPts val="0"/>
                        </a:spcAft>
                      </a:pPr>
                      <a:r>
                        <a:rPr lang="en-US" sz="2400" dirty="0" smtClean="0">
                          <a:effectLst/>
                        </a:rPr>
                        <a:t>Additional</a:t>
                      </a:r>
                      <a:r>
                        <a:rPr lang="ru-RU" sz="2400" dirty="0" smtClean="0">
                          <a:effectLst/>
                        </a:rPr>
                        <a:t> </a:t>
                      </a:r>
                      <a:r>
                        <a:rPr lang="ru-RU" sz="2400" dirty="0" err="1">
                          <a:effectLst/>
                        </a:rPr>
                        <a:t>level</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2296385">
                <a:tc>
                  <a:txBody>
                    <a:bodyPr/>
                    <a:lstStyle/>
                    <a:p>
                      <a:pPr algn="ctr">
                        <a:lnSpc>
                          <a:spcPct val="107000"/>
                        </a:lnSpc>
                        <a:spcAft>
                          <a:spcPts val="0"/>
                        </a:spcAft>
                      </a:pPr>
                      <a:r>
                        <a:rPr lang="en-US" sz="2400" dirty="0" smtClean="0">
                          <a:effectLst/>
                          <a:latin typeface="+mn-lt"/>
                          <a:ea typeface="+mn-ea"/>
                          <a:cs typeface="+mn-cs"/>
                        </a:rPr>
                        <a:t>3</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6000"/>
                        </a:lnSpc>
                        <a:spcAft>
                          <a:spcPts val="0"/>
                        </a:spcAft>
                      </a:pPr>
                      <a:r>
                        <a:rPr lang="en-US" sz="2400" b="0" i="0">
                          <a:solidFill>
                            <a:srgbClr val="000000"/>
                          </a:solidFill>
                          <a:effectLst/>
                          <a:latin typeface="+mj-lt"/>
                          <a:ea typeface="Calibri" panose="020F0502020204030204" pitchFamily="34" charset="0"/>
                          <a:cs typeface="Times New Roman" panose="02020603050405020304" pitchFamily="18" charset="0"/>
                        </a:rPr>
                        <a:t>Selecting the range of the program</a:t>
                      </a:r>
                      <a:endParaRPr lang="ru-RU" sz="2800" b="1" i="1">
                        <a:effectLst/>
                        <a:latin typeface="+mj-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Average</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Average</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tr>
              <a:tr h="1516824">
                <a:tc>
                  <a:txBody>
                    <a:bodyPr/>
                    <a:lstStyle/>
                    <a:p>
                      <a:pPr algn="ctr">
                        <a:lnSpc>
                          <a:spcPct val="107000"/>
                        </a:lnSpc>
                        <a:spcAft>
                          <a:spcPts val="0"/>
                        </a:spcAft>
                      </a:pPr>
                      <a:r>
                        <a:rPr lang="en-US" sz="2400" dirty="0" smtClean="0">
                          <a:effectLst/>
                          <a:latin typeface="+mn-lt"/>
                          <a:ea typeface="+mn-ea"/>
                          <a:cs typeface="+mn-cs"/>
                        </a:rPr>
                        <a:t>10</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70C0"/>
                    </a:solidFill>
                  </a:tcPr>
                </a:tc>
                <a:tc>
                  <a:txBody>
                    <a:bodyPr/>
                    <a:lstStyle/>
                    <a:p>
                      <a:pPr algn="ctr">
                        <a:lnSpc>
                          <a:spcPct val="106000"/>
                        </a:lnSpc>
                        <a:spcAft>
                          <a:spcPts val="0"/>
                        </a:spcAft>
                      </a:pPr>
                      <a:r>
                        <a:rPr lang="ru-RU" sz="2400" b="0" i="0">
                          <a:solidFill>
                            <a:srgbClr val="000000"/>
                          </a:solidFill>
                          <a:effectLst/>
                          <a:latin typeface="+mj-lt"/>
                          <a:ea typeface="Calibri" panose="020F0502020204030204" pitchFamily="34" charset="0"/>
                          <a:cs typeface="Times New Roman" panose="02020603050405020304" pitchFamily="18" charset="0"/>
                        </a:rPr>
                        <a:t>Automatic Notifications</a:t>
                      </a:r>
                      <a:endParaRPr lang="ru-RU" sz="2800" b="1" i="1">
                        <a:effectLst/>
                        <a:latin typeface="+mj-lt"/>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algn="ctr">
                        <a:lnSpc>
                          <a:spcPct val="107000"/>
                        </a:lnSpc>
                        <a:spcAft>
                          <a:spcPts val="0"/>
                        </a:spcAft>
                      </a:pPr>
                      <a:r>
                        <a:rPr lang="ru-RU" sz="2400">
                          <a:effectLst/>
                          <a:latin typeface="+mj-lt"/>
                          <a:ea typeface="Calibri" panose="020F0502020204030204" pitchFamily="34" charset="0"/>
                          <a:cs typeface="Times New Roman" panose="02020603050405020304" pitchFamily="18" charset="0"/>
                        </a:rPr>
                        <a:t>Low</a:t>
                      </a:r>
                      <a:endParaRPr lang="ru-RU" sz="180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algn="ctr">
                        <a:lnSpc>
                          <a:spcPct val="107000"/>
                        </a:lnSpc>
                        <a:spcAft>
                          <a:spcPts val="0"/>
                        </a:spcAft>
                      </a:pPr>
                      <a:r>
                        <a:rPr lang="ru-RU" sz="2400" dirty="0" err="1">
                          <a:effectLst/>
                          <a:latin typeface="+mj-lt"/>
                          <a:ea typeface="Calibri" panose="020F0502020204030204" pitchFamily="34" charset="0"/>
                          <a:cs typeface="Times New Roman" panose="02020603050405020304" pitchFamily="18" charset="0"/>
                        </a:rPr>
                        <a:t>Low</a:t>
                      </a:r>
                      <a:endParaRPr lang="ru-RU" sz="1800" dirty="0">
                        <a:effectLst/>
                        <a:latin typeface="+mj-lt"/>
                        <a:ea typeface="Calibri" panose="020F0502020204030204" pitchFamily="34" charset="0"/>
                        <a:cs typeface="Times New Roman" panose="02020603050405020304" pitchFamily="18" charset="0"/>
                      </a:endParaRPr>
                    </a:p>
                  </a:txBody>
                  <a:tcPr marL="68580" marR="68580" marT="0" marB="0">
                    <a:solidFill>
                      <a:srgbClr val="FFFF00"/>
                    </a:solidFill>
                  </a:tcPr>
                </a:tc>
              </a:tr>
            </a:tbl>
          </a:graphicData>
        </a:graphic>
      </p:graphicFrame>
    </p:spTree>
    <p:extLst>
      <p:ext uri="{BB962C8B-B14F-4D97-AF65-F5344CB8AC3E}">
        <p14:creationId xmlns:p14="http://schemas.microsoft.com/office/powerpoint/2010/main" xmlns="" val="4269238591"/>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53076" y="396909"/>
            <a:ext cx="10515600" cy="2560474"/>
          </a:xfrm>
        </p:spPr>
        <p:txBody>
          <a:bodyPr>
            <a:normAutofit fontScale="77500" lnSpcReduction="20000"/>
          </a:bodyPr>
          <a:lstStyle/>
          <a:p>
            <a:r>
              <a:rPr lang="en-US" sz="13800" b="1" dirty="0" smtClean="0">
                <a:effectLst>
                  <a:outerShdw blurRad="38100" dist="38100" dir="2700000" algn="tl">
                    <a:srgbClr val="000000">
                      <a:alpha val="43137"/>
                    </a:srgbClr>
                  </a:outerShdw>
                </a:effectLst>
              </a:rPr>
              <a:t>Problem analysis</a:t>
            </a:r>
            <a:endParaRPr lang="ru-RU" sz="13800" b="1" dirty="0">
              <a:effectLst>
                <a:outerShdw blurRad="38100" dist="38100" dir="2700000" algn="tl">
                  <a:srgbClr val="000000">
                    <a:alpha val="43137"/>
                  </a:srgbClr>
                </a:outerShdw>
              </a:effectLst>
            </a:endParaRP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577830" y="5537200"/>
            <a:ext cx="1348740" cy="1226127"/>
          </a:xfrm>
          <a:prstGeom prst="rect">
            <a:avLst/>
          </a:prstGeom>
        </p:spPr>
      </p:pic>
    </p:spTree>
    <p:extLst>
      <p:ext uri="{BB962C8B-B14F-4D97-AF65-F5344CB8AC3E}">
        <p14:creationId xmlns:p14="http://schemas.microsoft.com/office/powerpoint/2010/main" xmlns="" val="3293644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317990" y="5537200"/>
            <a:ext cx="1348740" cy="1226127"/>
          </a:xfrm>
          <a:prstGeom prst="rect">
            <a:avLst/>
          </a:prstGeom>
        </p:spPr>
      </p:pic>
      <p:graphicFrame>
        <p:nvGraphicFramePr>
          <p:cNvPr id="5" name="Таблица 4"/>
          <p:cNvGraphicFramePr>
            <a:graphicFrameLocks noGrp="1"/>
          </p:cNvGraphicFramePr>
          <p:nvPr/>
        </p:nvGraphicFramePr>
        <p:xfrm>
          <a:off x="2032000" y="719666"/>
          <a:ext cx="8127999" cy="29362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US" dirty="0" smtClean="0"/>
                        <a:t>Input</a:t>
                      </a:r>
                      <a:endParaRPr lang="uk-UA" dirty="0"/>
                    </a:p>
                  </a:txBody>
                  <a:tcPr/>
                </a:tc>
                <a:tc>
                  <a:txBody>
                    <a:bodyPr/>
                    <a:lstStyle/>
                    <a:p>
                      <a:r>
                        <a:rPr lang="en-US" dirty="0" smtClean="0"/>
                        <a:t>Explanation</a:t>
                      </a:r>
                      <a:endParaRPr lang="uk-UA" dirty="0"/>
                    </a:p>
                  </a:txBody>
                  <a:tcPr/>
                </a:tc>
                <a:tc>
                  <a:txBody>
                    <a:bodyPr/>
                    <a:lstStyle/>
                    <a:p>
                      <a:r>
                        <a:rPr lang="en-US" dirty="0" smtClean="0"/>
                        <a:t>Output</a:t>
                      </a:r>
                      <a:endParaRPr lang="uk-UA" dirty="0"/>
                    </a:p>
                  </a:txBody>
                  <a:tcPr/>
                </a:tc>
              </a:tr>
              <a:tr h="370840">
                <a:tc>
                  <a:txBody>
                    <a:bodyPr/>
                    <a:lstStyle/>
                    <a:p>
                      <a:r>
                        <a:rPr lang="en-US" dirty="0" smtClean="0"/>
                        <a:t>User location</a:t>
                      </a:r>
                      <a:endParaRPr lang="uk-UA" dirty="0"/>
                    </a:p>
                  </a:txBody>
                  <a:tcPr/>
                </a:tc>
                <a:tc>
                  <a:txBody>
                    <a:bodyPr/>
                    <a:lstStyle/>
                    <a:p>
                      <a:r>
                        <a:rPr lang="en-US" dirty="0" smtClean="0"/>
                        <a:t>Required to find</a:t>
                      </a:r>
                      <a:r>
                        <a:rPr lang="en-US" baseline="0" dirty="0" smtClean="0"/>
                        <a:t> spots near the user</a:t>
                      </a:r>
                      <a:endParaRPr lang="uk-UA" dirty="0"/>
                    </a:p>
                  </a:txBody>
                  <a:tcPr/>
                </a:tc>
                <a:tc>
                  <a:txBody>
                    <a:bodyPr/>
                    <a:lstStyle/>
                    <a:p>
                      <a:r>
                        <a:rPr lang="en-US" dirty="0" smtClean="0"/>
                        <a:t>Map with surrounding spots</a:t>
                      </a:r>
                      <a:endParaRPr lang="uk-UA" dirty="0"/>
                    </a:p>
                  </a:txBody>
                  <a:tcPr/>
                </a:tc>
              </a:tr>
              <a:tr h="370840">
                <a:tc>
                  <a:txBody>
                    <a:bodyPr/>
                    <a:lstStyle/>
                    <a:p>
                      <a:r>
                        <a:rPr lang="en-US" dirty="0" smtClean="0"/>
                        <a:t>Current</a:t>
                      </a:r>
                      <a:r>
                        <a:rPr lang="en-US" baseline="0" dirty="0" smtClean="0"/>
                        <a:t> location</a:t>
                      </a:r>
                      <a:endParaRPr lang="uk-UA" dirty="0"/>
                    </a:p>
                  </a:txBody>
                  <a:tcPr/>
                </a:tc>
                <a:tc>
                  <a:txBody>
                    <a:bodyPr/>
                    <a:lstStyle/>
                    <a:p>
                      <a:r>
                        <a:rPr lang="en-US" dirty="0" smtClean="0"/>
                        <a:t>Required to track</a:t>
                      </a:r>
                      <a:r>
                        <a:rPr lang="en-US" baseline="0" dirty="0" smtClean="0"/>
                        <a:t> the position while en route to the spot</a:t>
                      </a:r>
                      <a:endParaRPr lang="uk-UA" dirty="0"/>
                    </a:p>
                  </a:txBody>
                  <a:tcPr/>
                </a:tc>
                <a:tc>
                  <a:txBody>
                    <a:bodyPr/>
                    <a:lstStyle/>
                    <a:p>
                      <a:r>
                        <a:rPr lang="en-US" dirty="0" smtClean="0"/>
                        <a:t>Route to spot</a:t>
                      </a:r>
                      <a:endParaRPr lang="uk-UA" dirty="0"/>
                    </a:p>
                  </a:txBody>
                  <a:tcPr/>
                </a:tc>
              </a:tr>
              <a:tr h="370840">
                <a:tc>
                  <a:txBody>
                    <a:bodyPr/>
                    <a:lstStyle/>
                    <a:p>
                      <a:r>
                        <a:rPr lang="en-US" dirty="0" smtClean="0"/>
                        <a:t>Spot</a:t>
                      </a:r>
                      <a:r>
                        <a:rPr lang="en-US" baseline="0" dirty="0" smtClean="0"/>
                        <a:t> visitation data</a:t>
                      </a:r>
                      <a:endParaRPr lang="uk-UA" dirty="0"/>
                    </a:p>
                  </a:txBody>
                  <a:tcPr/>
                </a:tc>
                <a:tc>
                  <a:txBody>
                    <a:bodyPr/>
                    <a:lstStyle/>
                    <a:p>
                      <a:r>
                        <a:rPr lang="en-US" dirty="0" smtClean="0"/>
                        <a:t>To have relevant</a:t>
                      </a:r>
                      <a:r>
                        <a:rPr lang="en-US" baseline="0" dirty="0" smtClean="0"/>
                        <a:t> data</a:t>
                      </a:r>
                      <a:endParaRPr lang="uk-UA" dirty="0"/>
                    </a:p>
                  </a:txBody>
                  <a:tcPr/>
                </a:tc>
                <a:tc>
                  <a:txBody>
                    <a:bodyPr/>
                    <a:lstStyle/>
                    <a:p>
                      <a:r>
                        <a:rPr lang="en-US" dirty="0" smtClean="0"/>
                        <a:t>Spot reviews</a:t>
                      </a:r>
                      <a:endParaRPr lang="uk-UA" dirty="0"/>
                    </a:p>
                  </a:txBody>
                  <a:tcPr/>
                </a:tc>
              </a:tr>
              <a:tr h="370840">
                <a:tc>
                  <a:txBody>
                    <a:bodyPr/>
                    <a:lstStyle/>
                    <a:p>
                      <a:r>
                        <a:rPr lang="en-US" dirty="0" smtClean="0"/>
                        <a:t>Spot</a:t>
                      </a:r>
                      <a:r>
                        <a:rPr lang="en-US" baseline="0" dirty="0" smtClean="0"/>
                        <a:t> registration</a:t>
                      </a:r>
                      <a:endParaRPr lang="uk-UA" dirty="0"/>
                    </a:p>
                  </a:txBody>
                  <a:tcPr/>
                </a:tc>
                <a:tc>
                  <a:txBody>
                    <a:bodyPr/>
                    <a:lstStyle/>
                    <a:p>
                      <a:r>
                        <a:rPr lang="en-US" dirty="0" smtClean="0"/>
                        <a:t>Administrator</a:t>
                      </a:r>
                      <a:r>
                        <a:rPr lang="en-US" baseline="0" dirty="0" smtClean="0"/>
                        <a:t> can add a new spot</a:t>
                      </a:r>
                      <a:endParaRPr lang="uk-UA" dirty="0"/>
                    </a:p>
                  </a:txBody>
                  <a:tcPr/>
                </a:tc>
                <a:tc>
                  <a:txBody>
                    <a:bodyPr/>
                    <a:lstStyle/>
                    <a:p>
                      <a:r>
                        <a:rPr lang="en-US" dirty="0" smtClean="0"/>
                        <a:t>New spot on the map</a:t>
                      </a:r>
                      <a:endParaRPr lang="uk-UA" dirty="0"/>
                    </a:p>
                  </a:txBody>
                  <a:tcPr/>
                </a:tc>
              </a:tr>
            </a:tbl>
          </a:graphicData>
        </a:graphic>
      </p:graphicFrame>
    </p:spTree>
    <p:extLst>
      <p:ext uri="{BB962C8B-B14F-4D97-AF65-F5344CB8AC3E}">
        <p14:creationId xmlns:p14="http://schemas.microsoft.com/office/powerpoint/2010/main" xmlns="" val="2225419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68680" y="575945"/>
            <a:ext cx="10515600" cy="4351338"/>
          </a:xfrm>
        </p:spPr>
        <p:txBody>
          <a:bodyPr/>
          <a:lstStyle/>
          <a:p>
            <a:r>
              <a:rPr lang="ru-RU" dirty="0" smtClean="0"/>
              <a:t>Слайды Вовы</a:t>
            </a:r>
            <a:endParaRPr lang="ru-RU"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277350" y="5537200"/>
            <a:ext cx="1348740" cy="1226127"/>
          </a:xfrm>
          <a:prstGeom prst="rect">
            <a:avLst/>
          </a:prstGeom>
        </p:spPr>
      </p:pic>
    </p:spTree>
    <p:extLst>
      <p:ext uri="{BB962C8B-B14F-4D97-AF65-F5344CB8AC3E}">
        <p14:creationId xmlns:p14="http://schemas.microsoft.com/office/powerpoint/2010/main" xmlns="" val="2297677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56920" y="393065"/>
            <a:ext cx="10515600" cy="4351338"/>
          </a:xfrm>
        </p:spPr>
        <p:txBody>
          <a:bodyPr/>
          <a:lstStyle/>
          <a:p>
            <a:endParaRPr lang="ru-RU"/>
          </a:p>
        </p:txBody>
      </p:sp>
      <p:pic>
        <p:nvPicPr>
          <p:cNvPr id="4" name="Рисунок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5280" y="4700905"/>
            <a:ext cx="1952307" cy="1925416"/>
          </a:xfrm>
          <a:prstGeom prst="rect">
            <a:avLst/>
          </a:prstGeom>
        </p:spPr>
      </p:pic>
      <p:pic>
        <p:nvPicPr>
          <p:cNvPr id="5" name="Рисунок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901190" y="5631873"/>
            <a:ext cx="1348740" cy="1226127"/>
          </a:xfrm>
          <a:prstGeom prst="rect">
            <a:avLst/>
          </a:prstGeom>
        </p:spPr>
      </p:pic>
    </p:spTree>
    <p:extLst>
      <p:ext uri="{BB962C8B-B14F-4D97-AF65-F5344CB8AC3E}">
        <p14:creationId xmlns:p14="http://schemas.microsoft.com/office/powerpoint/2010/main" xmlns="" val="3104584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67080" y="484505"/>
            <a:ext cx="10515600" cy="4351338"/>
          </a:xfrm>
        </p:spPr>
        <p:txBody>
          <a:bodyPr/>
          <a:lstStyle/>
          <a:p>
            <a:r>
              <a:rPr lang="ru-RU" dirty="0" err="1" smtClean="0"/>
              <a:t>чвсампиртоьлдб</a:t>
            </a:r>
            <a:endParaRPr lang="ru-RU" dirty="0"/>
          </a:p>
        </p:txBody>
      </p:sp>
      <p:pic>
        <p:nvPicPr>
          <p:cNvPr id="5" name="Рисунок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5280" y="4700905"/>
            <a:ext cx="1952307" cy="1925416"/>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74470" y="5631873"/>
            <a:ext cx="1348740" cy="1226127"/>
          </a:xfrm>
          <a:prstGeom prst="rect">
            <a:avLst/>
          </a:prstGeom>
        </p:spPr>
      </p:pic>
    </p:spTree>
    <p:extLst>
      <p:ext uri="{BB962C8B-B14F-4D97-AF65-F5344CB8AC3E}">
        <p14:creationId xmlns:p14="http://schemas.microsoft.com/office/powerpoint/2010/main" xmlns="" val="3530873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8000"/>
            <a:lum/>
          </a:blip>
          <a:srcRect/>
          <a:stretch>
            <a:fillRect t="-9000" b="-9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12720" y="5069205"/>
            <a:ext cx="6670040" cy="264795"/>
          </a:xfrm>
        </p:spPr>
        <p:txBody>
          <a:bodyPr>
            <a:noAutofit/>
          </a:bodyPr>
          <a:lstStyle/>
          <a:p>
            <a:pPr algn="ctr"/>
            <a:r>
              <a:rPr lang="en-US" sz="8800" dirty="0" smtClean="0">
                <a:effectLst>
                  <a:outerShdw blurRad="38100" dist="38100" dir="2700000" algn="tl">
                    <a:srgbClr val="000000">
                      <a:alpha val="43137"/>
                    </a:srgbClr>
                  </a:outerShdw>
                </a:effectLst>
              </a:rPr>
              <a:t>Thanks For Your Attention</a:t>
            </a:r>
            <a:endParaRPr lang="ru-RU" sz="8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076174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0"/>
            <a:ext cx="10521778" cy="1062681"/>
          </a:xfrm>
        </p:spPr>
        <p:txBody>
          <a:bodyPr>
            <a:noAutofit/>
          </a:bodyPr>
          <a:lstStyle/>
          <a:p>
            <a:r>
              <a:rPr lang="en-US" sz="7800" b="1" dirty="0" smtClean="0">
                <a:effectLst>
                  <a:outerShdw blurRad="38100" dist="38100" dir="2700000" algn="tl">
                    <a:srgbClr val="000000">
                      <a:alpha val="43137"/>
                    </a:srgbClr>
                  </a:outerShdw>
                </a:effectLst>
              </a:rPr>
              <a:t>Fishbone Diagram</a:t>
            </a:r>
            <a:endParaRPr lang="uk-UA" sz="7800" b="1" dirty="0">
              <a:effectLst>
                <a:outerShdw blurRad="38100" dist="38100" dir="2700000" algn="tl">
                  <a:srgbClr val="000000">
                    <a:alpha val="43137"/>
                  </a:srgbClr>
                </a:outerShdw>
              </a:effectLst>
            </a:endParaRPr>
          </a:p>
        </p:txBody>
      </p:sp>
      <p:sp>
        <p:nvSpPr>
          <p:cNvPr id="3" name="Содержимое 2"/>
          <p:cNvSpPr>
            <a:spLocks noGrp="1"/>
          </p:cNvSpPr>
          <p:nvPr>
            <p:ph idx="1"/>
          </p:nvPr>
        </p:nvSpPr>
        <p:spPr/>
        <p:txBody>
          <a:bodyPr/>
          <a:lstStyle/>
          <a:p>
            <a:endParaRPr lang="uk-UA" dirty="0"/>
          </a:p>
        </p:txBody>
      </p:sp>
      <p:pic>
        <p:nvPicPr>
          <p:cNvPr id="1026" name="Picture 2" descr="C:\Users\Minson\Desktop\blankfish - копия.png"/>
          <p:cNvPicPr>
            <a:picLocks noChangeAspect="1" noChangeArrowheads="1"/>
          </p:cNvPicPr>
          <p:nvPr/>
        </p:nvPicPr>
        <p:blipFill>
          <a:blip r:embed="rId2" cstate="print"/>
          <a:srcRect/>
          <a:stretch>
            <a:fillRect/>
          </a:stretch>
        </p:blipFill>
        <p:spPr bwMode="auto">
          <a:xfrm>
            <a:off x="358339" y="1130857"/>
            <a:ext cx="11491913" cy="5611813"/>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0"/>
            <a:ext cx="10515600" cy="1293341"/>
          </a:xfrm>
        </p:spPr>
        <p:txBody>
          <a:bodyPr>
            <a:normAutofit/>
          </a:bodyPr>
          <a:lstStyle/>
          <a:p>
            <a:r>
              <a:rPr lang="en-US" sz="7800" b="1" dirty="0" smtClean="0">
                <a:effectLst>
                  <a:outerShdw blurRad="38100" dist="38100" dir="2700000" algn="tl">
                    <a:srgbClr val="000000">
                      <a:alpha val="43137"/>
                    </a:srgbClr>
                  </a:outerShdw>
                </a:effectLst>
              </a:rPr>
              <a:t>Pareto diagram</a:t>
            </a:r>
            <a:endParaRPr lang="uk-UA" sz="7800" b="1" dirty="0">
              <a:effectLst>
                <a:outerShdw blurRad="38100" dist="38100" dir="2700000" algn="tl">
                  <a:srgbClr val="000000">
                    <a:alpha val="43137"/>
                  </a:srgbClr>
                </a:outerShdw>
              </a:effectLst>
            </a:endParaRPr>
          </a:p>
        </p:txBody>
      </p:sp>
      <p:graphicFrame>
        <p:nvGraphicFramePr>
          <p:cNvPr id="4" name="Диаграмма 3"/>
          <p:cNvGraphicFramePr/>
          <p:nvPr/>
        </p:nvGraphicFramePr>
        <p:xfrm>
          <a:off x="1227438" y="719666"/>
          <a:ext cx="9564130" cy="541866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84200" y="342265"/>
            <a:ext cx="10515600" cy="4351338"/>
          </a:xfrm>
        </p:spPr>
        <p:txBody>
          <a:bodyPr/>
          <a:lstStyle/>
          <a:p>
            <a:r>
              <a:rPr lang="ru-RU" dirty="0" smtClean="0"/>
              <a:t>Слайды Оли</a:t>
            </a:r>
            <a:endParaRPr lang="ru-RU" dirty="0"/>
          </a:p>
        </p:txBody>
      </p:sp>
      <p:pic>
        <p:nvPicPr>
          <p:cNvPr id="5" name="Рисунок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405110" y="5537200"/>
            <a:ext cx="1348740" cy="1226127"/>
          </a:xfrm>
          <a:prstGeom prst="rect">
            <a:avLst/>
          </a:prstGeom>
        </p:spPr>
      </p:pic>
    </p:spTree>
    <p:extLst>
      <p:ext uri="{BB962C8B-B14F-4D97-AF65-F5344CB8AC3E}">
        <p14:creationId xmlns:p14="http://schemas.microsoft.com/office/powerpoint/2010/main" xmlns="" val="41998721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32000"/>
            <a:lum/>
          </a:blip>
          <a:srcRect/>
          <a:stretch>
            <a:fillRect t="-17000" b="-17000"/>
          </a:stretch>
        </a:blipFill>
        <a:effectLst/>
      </p:bgPr>
    </p:bg>
    <p:spTree>
      <p:nvGrpSpPr>
        <p:cNvPr id="1" name=""/>
        <p:cNvGrpSpPr/>
        <p:nvPr/>
      </p:nvGrpSpPr>
      <p:grpSpPr>
        <a:xfrm>
          <a:off x="0" y="0"/>
          <a:ext cx="0" cy="0"/>
          <a:chOff x="0" y="0"/>
          <a:chExt cx="0" cy="0"/>
        </a:xfrm>
      </p:grpSpPr>
      <p:sp>
        <p:nvSpPr>
          <p:cNvPr id="5" name="Прямоугольник 4"/>
          <p:cNvSpPr/>
          <p:nvPr/>
        </p:nvSpPr>
        <p:spPr>
          <a:xfrm>
            <a:off x="0" y="0"/>
            <a:ext cx="12192000" cy="1576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4800" dirty="0" smtClean="0">
                <a:solidFill>
                  <a:schemeClr val="tx1"/>
                </a:solidFill>
              </a:rPr>
              <a:t>3.</a:t>
            </a:r>
            <a:r>
              <a:rPr lang="en-US" sz="4800" dirty="0" smtClean="0">
                <a:solidFill>
                  <a:schemeClr val="tx1"/>
                </a:solidFill>
              </a:rPr>
              <a:t>System definition</a:t>
            </a:r>
            <a:endParaRPr lang="ru-RU" sz="4800" dirty="0">
              <a:solidFill>
                <a:schemeClr val="tx1"/>
              </a:solidFill>
            </a:endParaRPr>
          </a:p>
        </p:txBody>
      </p:sp>
      <p:pic>
        <p:nvPicPr>
          <p:cNvPr id="8" name="Рисунок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171914" y="1447580"/>
            <a:ext cx="3970458" cy="4291302"/>
          </a:xfrm>
          <a:prstGeom prst="rect">
            <a:avLst/>
          </a:prstGeom>
        </p:spPr>
      </p:pic>
      <p:sp>
        <p:nvSpPr>
          <p:cNvPr id="10" name="Прямоугольник с двумя скругленными противолежащими углами 9"/>
          <p:cNvSpPr/>
          <p:nvPr/>
        </p:nvSpPr>
        <p:spPr>
          <a:xfrm>
            <a:off x="600892" y="1802640"/>
            <a:ext cx="2133600" cy="1236617"/>
          </a:xfrm>
          <a:prstGeom prst="round2Diag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95000"/>
                    <a:lumOff val="5000"/>
                  </a:schemeClr>
                </a:solidFill>
                <a:latin typeface="Segoe UI" panose="020B0502040204020203" pitchFamily="34" charset="0"/>
                <a:cs typeface="Segoe UI" panose="020B0502040204020203" pitchFamily="34" charset="0"/>
              </a:rPr>
              <a:t>Vision Document</a:t>
            </a:r>
            <a:endParaRPr lang="ru-RU" sz="28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11" name="Прямоугольник с двумя скругленными противолежащими углами 10"/>
          <p:cNvSpPr/>
          <p:nvPr/>
        </p:nvSpPr>
        <p:spPr>
          <a:xfrm>
            <a:off x="9484000" y="5042196"/>
            <a:ext cx="2289988" cy="1236617"/>
          </a:xfrm>
          <a:prstGeom prst="round2Diag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95000"/>
                    <a:lumOff val="5000"/>
                  </a:schemeClr>
                </a:solidFill>
                <a:latin typeface="Segoe UI" panose="020B0502040204020203" pitchFamily="34" charset="0"/>
                <a:cs typeface="Segoe UI" panose="020B0502040204020203" pitchFamily="34" charset="0"/>
              </a:rPr>
              <a:t> Document Delta Vision</a:t>
            </a:r>
            <a:endParaRPr lang="ru-RU" sz="28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12" name="Прямоугольник с двумя скругленными противолежащими углами 11"/>
          <p:cNvSpPr/>
          <p:nvPr/>
        </p:nvSpPr>
        <p:spPr>
          <a:xfrm>
            <a:off x="1667692" y="4667694"/>
            <a:ext cx="1606731" cy="905758"/>
          </a:xfrm>
          <a:prstGeom prst="round2Diag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95000"/>
                    <a:lumOff val="5000"/>
                  </a:schemeClr>
                </a:solidFill>
                <a:latin typeface="Segoe UI" panose="020B0502040204020203" pitchFamily="34" charset="0"/>
                <a:cs typeface="Segoe UI" panose="020B0502040204020203" pitchFamily="34" charset="0"/>
              </a:rPr>
              <a:t>MRD</a:t>
            </a:r>
            <a:endParaRPr lang="ru-RU" sz="28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13" name="Прямоугольник с двумя скругленными противолежащими углами 12"/>
          <p:cNvSpPr/>
          <p:nvPr/>
        </p:nvSpPr>
        <p:spPr>
          <a:xfrm>
            <a:off x="8516839" y="1184331"/>
            <a:ext cx="2769469" cy="1454366"/>
          </a:xfrm>
          <a:prstGeom prst="round2DiagRect">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95000"/>
                    <a:lumOff val="5000"/>
                  </a:schemeClr>
                </a:solidFill>
                <a:latin typeface="Segoe UI" panose="020B0502040204020203" pitchFamily="34" charset="0"/>
                <a:cs typeface="Segoe UI" panose="020B0502040204020203" pitchFamily="34" charset="0"/>
              </a:rPr>
              <a:t>Specification of requirements for subsystems</a:t>
            </a:r>
            <a:endParaRPr lang="ru-RU" sz="2800" dirty="0">
              <a:solidFill>
                <a:schemeClr val="tx1">
                  <a:lumMod val="95000"/>
                  <a:lumOff val="5000"/>
                </a:schemeClr>
              </a:solidFill>
              <a:latin typeface="Segoe UI" panose="020B0502040204020203" pitchFamily="34" charset="0"/>
              <a:cs typeface="Segoe UI" panose="020B0502040204020203" pitchFamily="34" charset="0"/>
            </a:endParaRPr>
          </a:p>
        </p:txBody>
      </p:sp>
      <p:cxnSp>
        <p:nvCxnSpPr>
          <p:cNvPr id="15" name="Прямая со стрелкой 14"/>
          <p:cNvCxnSpPr/>
          <p:nvPr/>
        </p:nvCxnSpPr>
        <p:spPr>
          <a:xfrm flipV="1">
            <a:off x="2769328" y="2081349"/>
            <a:ext cx="1437422" cy="27867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Прямая со стрелкой 15"/>
          <p:cNvCxnSpPr/>
          <p:nvPr/>
        </p:nvCxnSpPr>
        <p:spPr>
          <a:xfrm flipV="1">
            <a:off x="2507815" y="4267200"/>
            <a:ext cx="1802928" cy="4004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Прямая со стрелкой 17"/>
          <p:cNvCxnSpPr/>
          <p:nvPr/>
        </p:nvCxnSpPr>
        <p:spPr>
          <a:xfrm flipH="1">
            <a:off x="6096000" y="1447580"/>
            <a:ext cx="2420840" cy="7731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Прямая со стрелкой 20"/>
          <p:cNvCxnSpPr/>
          <p:nvPr/>
        </p:nvCxnSpPr>
        <p:spPr>
          <a:xfrm flipH="1" flipV="1">
            <a:off x="7971374" y="4214916"/>
            <a:ext cx="1512626" cy="97539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xmlns="" val="2958183283"/>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7000" b="-17000"/>
          </a:stretch>
        </a:blipFill>
        <a:effectLst/>
      </p:bgPr>
    </p:bg>
    <p:spTree>
      <p:nvGrpSpPr>
        <p:cNvPr id="1" name=""/>
        <p:cNvGrpSpPr/>
        <p:nvPr/>
      </p:nvGrpSpPr>
      <p:grpSpPr>
        <a:xfrm>
          <a:off x="0" y="0"/>
          <a:ext cx="0" cy="0"/>
          <a:chOff x="0" y="0"/>
          <a:chExt cx="0" cy="0"/>
        </a:xfrm>
      </p:grpSpPr>
      <p:sp>
        <p:nvSpPr>
          <p:cNvPr id="5" name="Прямоугольник 4"/>
          <p:cNvSpPr/>
          <p:nvPr/>
        </p:nvSpPr>
        <p:spPr>
          <a:xfrm>
            <a:off x="0" y="87086"/>
            <a:ext cx="12192000" cy="452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bg1"/>
                </a:solidFill>
              </a:rPr>
              <a:t>Marketing Requirements Document</a:t>
            </a:r>
            <a:endParaRPr lang="ru-RU" sz="4000" b="1" dirty="0">
              <a:solidFill>
                <a:schemeClr val="bg1"/>
              </a:solidFill>
            </a:endParaRPr>
          </a:p>
        </p:txBody>
      </p:sp>
      <p:sp>
        <p:nvSpPr>
          <p:cNvPr id="7" name="Прямоугольник 6"/>
          <p:cNvSpPr/>
          <p:nvPr/>
        </p:nvSpPr>
        <p:spPr>
          <a:xfrm>
            <a:off x="0" y="374469"/>
            <a:ext cx="12192000" cy="1031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It is a document </a:t>
            </a:r>
            <a:r>
              <a:rPr lang="en-US" b="1" dirty="0">
                <a:solidFill>
                  <a:schemeClr val="bg1"/>
                </a:solidFill>
              </a:rPr>
              <a:t>created in order to simplify communication between </a:t>
            </a:r>
            <a:r>
              <a:rPr lang="en-US" b="1" dirty="0" smtClean="0">
                <a:solidFill>
                  <a:schemeClr val="bg1"/>
                </a:solidFill>
              </a:rPr>
              <a:t>leadership, </a:t>
            </a:r>
            <a:r>
              <a:rPr lang="en-US" b="1" dirty="0">
                <a:solidFill>
                  <a:schemeClr val="bg1"/>
                </a:solidFill>
              </a:rPr>
              <a:t>service marketing</a:t>
            </a:r>
            <a:r>
              <a:rPr lang="en-US" b="1" dirty="0" smtClean="0">
                <a:solidFill>
                  <a:schemeClr val="bg1"/>
                </a:solidFill>
              </a:rPr>
              <a:t> </a:t>
            </a:r>
            <a:r>
              <a:rPr lang="en-US" b="1" dirty="0">
                <a:solidFill>
                  <a:schemeClr val="bg1"/>
                </a:solidFill>
              </a:rPr>
              <a:t>and developer and help in making reasonable business </a:t>
            </a:r>
            <a:r>
              <a:rPr lang="en-US" b="1" dirty="0" smtClean="0">
                <a:solidFill>
                  <a:schemeClr val="bg1"/>
                </a:solidFill>
              </a:rPr>
              <a:t>decisions.</a:t>
            </a:r>
            <a:endParaRPr lang="ru-RU" b="1" dirty="0">
              <a:solidFill>
                <a:schemeClr val="bg1"/>
              </a:solidFill>
            </a:endParaRPr>
          </a:p>
        </p:txBody>
      </p:sp>
      <p:sp>
        <p:nvSpPr>
          <p:cNvPr id="8" name="Прямоугольник 7"/>
          <p:cNvSpPr/>
          <p:nvPr/>
        </p:nvSpPr>
        <p:spPr>
          <a:xfrm>
            <a:off x="8438606" y="5547360"/>
            <a:ext cx="3753394" cy="1310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2" name="Рисунок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749681" y="1158988"/>
            <a:ext cx="8565622" cy="5834989"/>
          </a:xfrm>
          <a:prstGeom prst="rect">
            <a:avLst/>
          </a:prstGeom>
        </p:spPr>
      </p:pic>
      <p:pic>
        <p:nvPicPr>
          <p:cNvPr id="9" name="Рисунок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14997" y="5631873"/>
            <a:ext cx="1348740" cy="1226127"/>
          </a:xfrm>
          <a:prstGeom prst="rect">
            <a:avLst/>
          </a:prstGeom>
        </p:spPr>
      </p:pic>
    </p:spTree>
    <p:extLst>
      <p:ext uri="{BB962C8B-B14F-4D97-AF65-F5344CB8AC3E}">
        <p14:creationId xmlns:p14="http://schemas.microsoft.com/office/powerpoint/2010/main" xmlns="" val="89659075"/>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6000" b="-6000"/>
          </a:stretch>
        </a:blipFill>
        <a:effectLst/>
      </p:bgPr>
    </p:bg>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019030" y="5537200"/>
            <a:ext cx="1348740" cy="1226127"/>
          </a:xfrm>
          <a:prstGeom prst="rect">
            <a:avLst/>
          </a:prstGeom>
        </p:spPr>
      </p:pic>
      <p:sp>
        <p:nvSpPr>
          <p:cNvPr id="5" name="TextBox 4"/>
          <p:cNvSpPr txBox="1"/>
          <p:nvPr/>
        </p:nvSpPr>
        <p:spPr>
          <a:xfrm>
            <a:off x="3164599" y="45783"/>
            <a:ext cx="5646995" cy="1938992"/>
          </a:xfrm>
          <a:prstGeom prst="rect">
            <a:avLst/>
          </a:prstGeom>
          <a:noFill/>
        </p:spPr>
        <p:txBody>
          <a:bodyPr wrap="none" rtlCol="0">
            <a:spAutoFit/>
          </a:bodyPr>
          <a:lstStyle/>
          <a:p>
            <a:r>
              <a:rPr lang="en-US" sz="6000" b="1" dirty="0" smtClean="0">
                <a:solidFill>
                  <a:srgbClr val="000099"/>
                </a:solidFill>
              </a:rPr>
              <a:t>Vision Document</a:t>
            </a:r>
            <a:endParaRPr lang="ru-RU" sz="6000" b="1" dirty="0" smtClean="0">
              <a:solidFill>
                <a:srgbClr val="000099"/>
              </a:solidFill>
            </a:endParaRPr>
          </a:p>
          <a:p>
            <a:endParaRPr lang="ru-RU" sz="6000" dirty="0"/>
          </a:p>
        </p:txBody>
      </p:sp>
      <p:sp>
        <p:nvSpPr>
          <p:cNvPr id="6" name="Прямоугольник 5"/>
          <p:cNvSpPr/>
          <p:nvPr/>
        </p:nvSpPr>
        <p:spPr>
          <a:xfrm>
            <a:off x="4123509" y="1101604"/>
            <a:ext cx="7994468" cy="2490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99"/>
                </a:solidFill>
              </a:rPr>
              <a:t>The purpose of </a:t>
            </a:r>
            <a:r>
              <a:rPr lang="en-US" sz="2400" b="1" dirty="0" smtClean="0">
                <a:solidFill>
                  <a:srgbClr val="000099"/>
                </a:solidFill>
              </a:rPr>
              <a:t>creating </a:t>
            </a:r>
            <a:r>
              <a:rPr lang="en-US" sz="2400" b="1" dirty="0">
                <a:solidFill>
                  <a:srgbClr val="000099"/>
                </a:solidFill>
              </a:rPr>
              <a:t>this mobile application is the need for </a:t>
            </a:r>
            <a:r>
              <a:rPr lang="en-US" sz="2400" b="1" dirty="0" smtClean="0">
                <a:solidFill>
                  <a:srgbClr val="000099"/>
                </a:solidFill>
              </a:rPr>
              <a:t>qualitative </a:t>
            </a:r>
            <a:r>
              <a:rPr lang="en-US" sz="2400" b="1" dirty="0">
                <a:solidFill>
                  <a:srgbClr val="000099"/>
                </a:solidFill>
              </a:rPr>
              <a:t>products and the solution of the problem of minimizing the time of searching for quality </a:t>
            </a:r>
            <a:r>
              <a:rPr lang="en-US" sz="2400" b="1" dirty="0" smtClean="0">
                <a:solidFill>
                  <a:srgbClr val="000099"/>
                </a:solidFill>
              </a:rPr>
              <a:t>fishing places.</a:t>
            </a:r>
            <a:r>
              <a:rPr lang="en-US" sz="2400" b="1" dirty="0">
                <a:solidFill>
                  <a:srgbClr val="000099"/>
                </a:solidFill>
              </a:rPr>
              <a:t/>
            </a:r>
            <a:br>
              <a:rPr lang="en-US" sz="2400" b="1" dirty="0">
                <a:solidFill>
                  <a:srgbClr val="000099"/>
                </a:solidFill>
              </a:rPr>
            </a:br>
            <a:r>
              <a:rPr lang="en-US" sz="2400" b="1" dirty="0">
                <a:solidFill>
                  <a:srgbClr val="000099"/>
                </a:solidFill>
              </a:rPr>
              <a:t>The version of the software product at the time of writing the concept document is 1.0.1.</a:t>
            </a:r>
            <a:endParaRPr lang="ru-RU" sz="2400" b="1" dirty="0">
              <a:solidFill>
                <a:srgbClr val="000099"/>
              </a:solidFill>
            </a:endParaRPr>
          </a:p>
        </p:txBody>
      </p:sp>
      <p:sp>
        <p:nvSpPr>
          <p:cNvPr id="7" name="Прямоугольник 6"/>
          <p:cNvSpPr/>
          <p:nvPr/>
        </p:nvSpPr>
        <p:spPr>
          <a:xfrm>
            <a:off x="831669" y="3805616"/>
            <a:ext cx="6583679" cy="2490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99"/>
                </a:solidFill>
              </a:rPr>
              <a:t>Main users of the system:</a:t>
            </a:r>
            <a:br>
              <a:rPr lang="en-US" sz="2400" b="1" dirty="0">
                <a:solidFill>
                  <a:srgbClr val="000099"/>
                </a:solidFill>
              </a:rPr>
            </a:br>
            <a:r>
              <a:rPr lang="en-US" sz="2400" b="1" dirty="0">
                <a:solidFill>
                  <a:srgbClr val="000099"/>
                </a:solidFill>
              </a:rPr>
              <a:t>• Stores products with good reputation and product quality.</a:t>
            </a:r>
            <a:br>
              <a:rPr lang="en-US" sz="2400" b="1" dirty="0">
                <a:solidFill>
                  <a:srgbClr val="000099"/>
                </a:solidFill>
              </a:rPr>
            </a:br>
            <a:r>
              <a:rPr lang="en-US" sz="2400" b="1" dirty="0">
                <a:solidFill>
                  <a:srgbClr val="000099"/>
                </a:solidFill>
              </a:rPr>
              <a:t>• A variety of plate-based buyers with a mobile device.</a:t>
            </a:r>
            <a:endParaRPr lang="ru-RU" sz="2400" b="1" dirty="0">
              <a:solidFill>
                <a:srgbClr val="000099"/>
              </a:solidFill>
            </a:endParaRPr>
          </a:p>
        </p:txBody>
      </p:sp>
      <p:pic>
        <p:nvPicPr>
          <p:cNvPr id="8" name="Рисунок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45507" y="448862"/>
            <a:ext cx="3498547" cy="3498547"/>
          </a:xfrm>
          <a:prstGeom prst="rect">
            <a:avLst/>
          </a:prstGeom>
        </p:spPr>
      </p:pic>
    </p:spTree>
    <p:extLst>
      <p:ext uri="{BB962C8B-B14F-4D97-AF65-F5344CB8AC3E}">
        <p14:creationId xmlns:p14="http://schemas.microsoft.com/office/powerpoint/2010/main" xmlns="" val="2287081501"/>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84000"/>
            <a:lum/>
          </a:blip>
          <a:srcRect/>
          <a:stretch>
            <a:fillRect t="-17000" b="-17000"/>
          </a:stretch>
        </a:blipFill>
        <a:effectLst/>
      </p:bgPr>
    </p:bg>
    <p:spTree>
      <p:nvGrpSpPr>
        <p:cNvPr id="1" name=""/>
        <p:cNvGrpSpPr/>
        <p:nvPr/>
      </p:nvGrpSpPr>
      <p:grpSpPr>
        <a:xfrm>
          <a:off x="0" y="0"/>
          <a:ext cx="0" cy="0"/>
          <a:chOff x="0" y="0"/>
          <a:chExt cx="0" cy="0"/>
        </a:xfrm>
      </p:grpSpPr>
      <p:sp>
        <p:nvSpPr>
          <p:cNvPr id="5" name="TextBox 4"/>
          <p:cNvSpPr txBox="1"/>
          <p:nvPr/>
        </p:nvSpPr>
        <p:spPr>
          <a:xfrm>
            <a:off x="4537494" y="414068"/>
            <a:ext cx="184731" cy="369332"/>
          </a:xfrm>
          <a:prstGeom prst="rect">
            <a:avLst/>
          </a:prstGeom>
          <a:noFill/>
        </p:spPr>
        <p:txBody>
          <a:bodyPr wrap="none" rtlCol="0">
            <a:spAutoFit/>
          </a:bodyPr>
          <a:lstStyle/>
          <a:p>
            <a:endParaRPr lang="ru-RU" dirty="0"/>
          </a:p>
        </p:txBody>
      </p:sp>
      <p:sp>
        <p:nvSpPr>
          <p:cNvPr id="6" name="TextBox 5"/>
          <p:cNvSpPr txBox="1"/>
          <p:nvPr/>
        </p:nvSpPr>
        <p:spPr>
          <a:xfrm>
            <a:off x="3164599" y="45783"/>
            <a:ext cx="5646995" cy="1938992"/>
          </a:xfrm>
          <a:prstGeom prst="rect">
            <a:avLst/>
          </a:prstGeom>
          <a:noFill/>
        </p:spPr>
        <p:txBody>
          <a:bodyPr wrap="none" rtlCol="0">
            <a:spAutoFit/>
          </a:bodyPr>
          <a:lstStyle/>
          <a:p>
            <a:r>
              <a:rPr lang="en-US" sz="6000" b="1" dirty="0" smtClean="0">
                <a:solidFill>
                  <a:srgbClr val="000099"/>
                </a:solidFill>
              </a:rPr>
              <a:t>Vision Document</a:t>
            </a:r>
            <a:endParaRPr lang="ru-RU" sz="6000" b="1" dirty="0" smtClean="0">
              <a:solidFill>
                <a:srgbClr val="000099"/>
              </a:solidFill>
            </a:endParaRPr>
          </a:p>
          <a:p>
            <a:endParaRPr lang="ru-RU" sz="6000" dirty="0"/>
          </a:p>
        </p:txBody>
      </p:sp>
      <p:pic>
        <p:nvPicPr>
          <p:cNvPr id="7" name="Рисунок 6"/>
          <p:cNvPicPr/>
          <p:nvPr/>
        </p:nvPicPr>
        <p:blipFill rotWithShape="1">
          <a:blip r:embed="rId3" cstate="print"/>
          <a:srcRect l="19676" t="17135" r="20623" b="14570"/>
          <a:stretch/>
        </p:blipFill>
        <p:spPr bwMode="auto">
          <a:xfrm>
            <a:off x="670560" y="985520"/>
            <a:ext cx="10627360" cy="5669280"/>
          </a:xfrm>
          <a:prstGeom prst="rect">
            <a:avLst/>
          </a:prstGeom>
          <a:ln>
            <a:noFill/>
          </a:ln>
          <a:extLst>
            <a:ext uri="{53640926-AAD7-44D8-BBD7-CCE9431645EC}">
              <a14:shadowObscured xmlns:a14="http://schemas.microsoft.com/office/drawing/2010/main" xmlns=""/>
            </a:ext>
          </a:extLst>
        </p:spPr>
      </p:pic>
      <p:pic>
        <p:nvPicPr>
          <p:cNvPr id="8" name="Рисунок 7"/>
          <p:cNvPicPr/>
          <p:nvPr/>
        </p:nvPicPr>
        <p:blipFill rotWithShape="1">
          <a:blip r:embed="rId4" cstate="print"/>
          <a:srcRect l="19141" t="17137" r="20749" b="14332"/>
          <a:stretch/>
        </p:blipFill>
        <p:spPr bwMode="auto">
          <a:xfrm>
            <a:off x="791010" y="1015279"/>
            <a:ext cx="6558695" cy="3954668"/>
          </a:xfrm>
          <a:prstGeom prst="rect">
            <a:avLst/>
          </a:prstGeom>
          <a:ln>
            <a:noFill/>
          </a:ln>
          <a:extLst>
            <a:ext uri="{53640926-AAD7-44D8-BBD7-CCE9431645EC}">
              <a14:shadowObscured xmlns:a14="http://schemas.microsoft.com/office/drawing/2010/main" xmlns=""/>
            </a:ext>
          </a:extLst>
        </p:spPr>
      </p:pic>
      <p:pic>
        <p:nvPicPr>
          <p:cNvPr id="9" name="Рисунок 8"/>
          <p:cNvPicPr/>
          <p:nvPr/>
        </p:nvPicPr>
        <p:blipFill rotWithShape="1">
          <a:blip r:embed="rId5" cstate="print"/>
          <a:srcRect l="19274" t="18802" r="21029" b="12667"/>
          <a:stretch/>
        </p:blipFill>
        <p:spPr bwMode="auto">
          <a:xfrm>
            <a:off x="4409345" y="1808465"/>
            <a:ext cx="6775838" cy="4557830"/>
          </a:xfrm>
          <a:prstGeom prst="rect">
            <a:avLst/>
          </a:prstGeom>
          <a:ln>
            <a:noFill/>
          </a:ln>
          <a:extLst>
            <a:ext uri="{53640926-AAD7-44D8-BBD7-CCE9431645EC}">
              <a14:shadowObscured xmlns:a14="http://schemas.microsoft.com/office/drawing/2010/main" xmlns=""/>
            </a:ext>
          </a:extLst>
        </p:spPr>
      </p:pic>
      <p:pic>
        <p:nvPicPr>
          <p:cNvPr id="10" name="Рисунок 9"/>
          <p:cNvPicPr/>
          <p:nvPr/>
        </p:nvPicPr>
        <p:blipFill rotWithShape="1">
          <a:blip r:embed="rId6" cstate="print"/>
          <a:srcRect l="19542" t="17135" r="20352" b="15047"/>
          <a:stretch/>
        </p:blipFill>
        <p:spPr bwMode="auto">
          <a:xfrm>
            <a:off x="893402" y="1626251"/>
            <a:ext cx="6136595" cy="4740044"/>
          </a:xfrm>
          <a:prstGeom prst="rect">
            <a:avLst/>
          </a:prstGeom>
          <a:ln>
            <a:noFill/>
          </a:ln>
          <a:extLst>
            <a:ext uri="{53640926-AAD7-44D8-BBD7-CCE9431645EC}">
              <a14:shadowObscured xmlns:a14="http://schemas.microsoft.com/office/drawing/2010/main" xmlns=""/>
            </a:ext>
          </a:extLst>
        </p:spPr>
      </p:pic>
      <p:pic>
        <p:nvPicPr>
          <p:cNvPr id="11" name="Рисунок 10"/>
          <p:cNvPicPr/>
          <p:nvPr/>
        </p:nvPicPr>
        <p:blipFill rotWithShape="1">
          <a:blip r:embed="rId7" cstate="print"/>
          <a:srcRect l="19541" t="17136" r="20762" b="14094"/>
          <a:stretch/>
        </p:blipFill>
        <p:spPr bwMode="auto">
          <a:xfrm>
            <a:off x="4144611" y="985520"/>
            <a:ext cx="6948725" cy="5480411"/>
          </a:xfrm>
          <a:prstGeom prst="rect">
            <a:avLst/>
          </a:prstGeom>
          <a:ln>
            <a:noFill/>
          </a:ln>
          <a:extLst>
            <a:ext uri="{53640926-AAD7-44D8-BBD7-CCE9431645EC}">
              <a14:shadowObscured xmlns:a14="http://schemas.microsoft.com/office/drawing/2010/main" xmlns=""/>
            </a:ext>
          </a:extLst>
        </p:spPr>
      </p:pic>
      <p:pic>
        <p:nvPicPr>
          <p:cNvPr id="12" name="Рисунок 11"/>
          <p:cNvPicPr/>
          <p:nvPr/>
        </p:nvPicPr>
        <p:blipFill rotWithShape="1">
          <a:blip r:embed="rId8" cstate="print"/>
          <a:srcRect l="19408" t="18563" r="20753" b="12191"/>
          <a:stretch/>
        </p:blipFill>
        <p:spPr bwMode="auto">
          <a:xfrm>
            <a:off x="1043796" y="1224951"/>
            <a:ext cx="7850038" cy="5011947"/>
          </a:xfrm>
          <a:prstGeom prst="rect">
            <a:avLst/>
          </a:prstGeom>
          <a:ln>
            <a:noFill/>
          </a:ln>
          <a:extLst>
            <a:ext uri="{53640926-AAD7-44D8-BBD7-CCE9431645EC}">
              <a14:shadowObscured xmlns:a14="http://schemas.microsoft.com/office/drawing/2010/main" xmlns=""/>
            </a:ext>
          </a:extLst>
        </p:spPr>
      </p:pic>
      <p:pic>
        <p:nvPicPr>
          <p:cNvPr id="13" name="Рисунок 12"/>
          <p:cNvPicPr/>
          <p:nvPr/>
        </p:nvPicPr>
        <p:blipFill rotWithShape="1">
          <a:blip r:embed="rId9" cstate="print"/>
          <a:srcRect l="19007" t="19278" r="20753" b="12667"/>
          <a:stretch/>
        </p:blipFill>
        <p:spPr bwMode="auto">
          <a:xfrm>
            <a:off x="3810206" y="1125315"/>
            <a:ext cx="7608164" cy="53703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411845044"/>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629</Words>
  <Application>Microsoft Office PowerPoint</Application>
  <PresentationFormat>Произвольный</PresentationFormat>
  <Paragraphs>186</Paragraphs>
  <Slides>24</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24</vt:i4>
      </vt:variant>
    </vt:vector>
  </HeadingPairs>
  <TitlesOfParts>
    <vt:vector size="25" baseType="lpstr">
      <vt:lpstr>Тема Office</vt:lpstr>
      <vt:lpstr>FishingPlace</vt:lpstr>
      <vt:lpstr>Слайд 2</vt:lpstr>
      <vt:lpstr>Fishbone Diagram</vt:lpstr>
      <vt:lpstr>Pareto diagram</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4. Scope Management</vt:lpstr>
      <vt:lpstr>Слайд 16</vt:lpstr>
      <vt:lpstr>Слайд 17</vt:lpstr>
      <vt:lpstr>Слайд 18</vt:lpstr>
      <vt:lpstr>Слайд 19</vt:lpstr>
      <vt:lpstr>Слайд 20</vt:lpstr>
      <vt:lpstr>Слайд 21</vt:lpstr>
      <vt:lpstr>Слайд 22</vt:lpstr>
      <vt:lpstr>Слайд 23</vt:lpstr>
      <vt:lpstr>Thanks For Your Attention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FishingPlace</dc:title>
  <dc:creator>Пользователь Windows</dc:creator>
  <cp:lastModifiedBy>Minson</cp:lastModifiedBy>
  <cp:revision>30</cp:revision>
  <dcterms:created xsi:type="dcterms:W3CDTF">2018-06-03T12:11:15Z</dcterms:created>
  <dcterms:modified xsi:type="dcterms:W3CDTF">2018-06-03T20:50:37Z</dcterms:modified>
</cp:coreProperties>
</file>